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1"/>
    <p:sldMasterId id="2147483692" r:id="rId2"/>
    <p:sldMasterId id="2147483707" r:id="rId3"/>
    <p:sldMasterId id="2147483737" r:id="rId4"/>
  </p:sldMasterIdLst>
  <p:notesMasterIdLst>
    <p:notesMasterId r:id="rId36"/>
  </p:notesMasterIdLst>
  <p:sldIdLst>
    <p:sldId id="256" r:id="rId5"/>
    <p:sldId id="509" r:id="rId6"/>
    <p:sldId id="410" r:id="rId7"/>
    <p:sldId id="361" r:id="rId8"/>
    <p:sldId id="450" r:id="rId9"/>
    <p:sldId id="449" r:id="rId10"/>
    <p:sldId id="451" r:id="rId11"/>
    <p:sldId id="366" r:id="rId12"/>
    <p:sldId id="425" r:id="rId13"/>
    <p:sldId id="426" r:id="rId14"/>
    <p:sldId id="503" r:id="rId15"/>
    <p:sldId id="428" r:id="rId16"/>
    <p:sldId id="429" r:id="rId17"/>
    <p:sldId id="431" r:id="rId18"/>
    <p:sldId id="432" r:id="rId19"/>
    <p:sldId id="433" r:id="rId20"/>
    <p:sldId id="434" r:id="rId21"/>
    <p:sldId id="422" r:id="rId22"/>
    <p:sldId id="396" r:id="rId23"/>
    <p:sldId id="492" r:id="rId24"/>
    <p:sldId id="493" r:id="rId25"/>
    <p:sldId id="273" r:id="rId26"/>
    <p:sldId id="424" r:id="rId27"/>
    <p:sldId id="284" r:id="rId28"/>
    <p:sldId id="517" r:id="rId29"/>
    <p:sldId id="518" r:id="rId30"/>
    <p:sldId id="519" r:id="rId31"/>
    <p:sldId id="520" r:id="rId32"/>
    <p:sldId id="521" r:id="rId33"/>
    <p:sldId id="522" r:id="rId34"/>
    <p:sldId id="523" r:id="rId3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09" userDrawn="1">
          <p15:clr>
            <a:srgbClr val="A4A3A4"/>
          </p15:clr>
        </p15:guide>
        <p15:guide id="2" pos="551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wland Solomons" initials="RS"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1D77"/>
    <a:srgbClr val="FAA619"/>
    <a:srgbClr val="0F5C85"/>
    <a:srgbClr val="00AEEF"/>
    <a:srgbClr val="002447"/>
    <a:srgbClr val="9FA1A4"/>
    <a:srgbClr val="64CEF6"/>
    <a:srgbClr val="005984"/>
    <a:srgbClr val="ED145B"/>
    <a:srgbClr val="82C3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9" autoAdjust="0"/>
    <p:restoredTop sz="94095" autoAdjust="0"/>
  </p:normalViewPr>
  <p:slideViewPr>
    <p:cSldViewPr snapToGrid="0" snapToObjects="1">
      <p:cViewPr>
        <p:scale>
          <a:sx n="100" d="100"/>
          <a:sy n="100" d="100"/>
        </p:scale>
        <p:origin x="156" y="-96"/>
      </p:cViewPr>
      <p:guideLst>
        <p:guide orient="horz" pos="509"/>
        <p:guide pos="5511"/>
      </p:guideLst>
    </p:cSldViewPr>
  </p:slideViewPr>
  <p:notesTextViewPr>
    <p:cViewPr>
      <p:scale>
        <a:sx n="1" d="1"/>
        <a:sy n="1" d="1"/>
      </p:scale>
      <p:origin x="0" y="0"/>
    </p:cViewPr>
  </p:notesTextViewPr>
  <p:sorterViewPr>
    <p:cViewPr>
      <p:scale>
        <a:sx n="100" d="100"/>
        <a:sy n="100" d="100"/>
      </p:scale>
      <p:origin x="0" y="-185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B84080-9979-4C12-9B3B-49683121C69B}" type="doc">
      <dgm:prSet loTypeId="urn:microsoft.com/office/officeart/2005/8/layout/hList3" loCatId="list" qsTypeId="urn:microsoft.com/office/officeart/2005/8/quickstyle/simple1" qsCatId="simple" csTypeId="urn:microsoft.com/office/officeart/2005/8/colors/accent0_2" csCatId="mainScheme" phldr="1"/>
      <dgm:spPr/>
      <dgm:t>
        <a:bodyPr/>
        <a:lstStyle/>
        <a:p>
          <a:endParaRPr lang="en-ZA"/>
        </a:p>
      </dgm:t>
    </dgm:pt>
    <dgm:pt modelId="{17DDB01E-81D0-4DC3-9704-A670115D61D2}">
      <dgm:prSet custT="1"/>
      <dgm:spPr>
        <a:solidFill>
          <a:srgbClr val="002060"/>
        </a:solidFill>
      </dgm:spPr>
      <dgm:t>
        <a:bodyPr/>
        <a:lstStyle/>
        <a:p>
          <a:pPr rtl="0"/>
          <a:r>
            <a:rPr lang="en-US" sz="2000" dirty="0" smtClean="0"/>
            <a:t>Utilizing our </a:t>
          </a:r>
          <a:r>
            <a:rPr lang="en-US" sz="2000" dirty="0"/>
            <a:t>business intelligence department</a:t>
          </a:r>
          <a:endParaRPr lang="en-ZA" sz="2000" dirty="0"/>
        </a:p>
      </dgm:t>
    </dgm:pt>
    <dgm:pt modelId="{27628209-5C1B-463A-AAD8-0D8BBFAC9743}" type="parTrans" cxnId="{1F4A9A11-E161-4A8E-9F14-156258F03B26}">
      <dgm:prSet/>
      <dgm:spPr/>
      <dgm:t>
        <a:bodyPr/>
        <a:lstStyle/>
        <a:p>
          <a:endParaRPr lang="en-ZA"/>
        </a:p>
      </dgm:t>
    </dgm:pt>
    <dgm:pt modelId="{30CC5F4A-7602-49C4-ACE3-E2F558DA4E1E}" type="sibTrans" cxnId="{1F4A9A11-E161-4A8E-9F14-156258F03B26}">
      <dgm:prSet/>
      <dgm:spPr/>
      <dgm:t>
        <a:bodyPr/>
        <a:lstStyle/>
        <a:p>
          <a:endParaRPr lang="en-ZA"/>
        </a:p>
      </dgm:t>
    </dgm:pt>
    <dgm:pt modelId="{602AF0DE-5D49-4CA4-A134-A5A77ACE646F}">
      <dgm:prSet custT="1"/>
      <dgm:spPr/>
      <dgm:t>
        <a:bodyPr/>
        <a:lstStyle/>
        <a:p>
          <a:pPr rtl="0"/>
          <a:r>
            <a:rPr lang="en-US" sz="1400" dirty="0"/>
            <a:t>Identify / design and implementation of systems reporting and analysis</a:t>
          </a:r>
          <a:endParaRPr lang="en-ZA" sz="1400" dirty="0"/>
        </a:p>
      </dgm:t>
    </dgm:pt>
    <dgm:pt modelId="{ED27AE8A-1733-49BC-98AB-528A3F07AC46}" type="parTrans" cxnId="{92D0CFAD-C4E7-4C6F-8CF9-2B1283AF5860}">
      <dgm:prSet/>
      <dgm:spPr/>
      <dgm:t>
        <a:bodyPr/>
        <a:lstStyle/>
        <a:p>
          <a:endParaRPr lang="en-ZA"/>
        </a:p>
      </dgm:t>
    </dgm:pt>
    <dgm:pt modelId="{B10B8206-D735-4119-975E-57C997F4FF50}" type="sibTrans" cxnId="{92D0CFAD-C4E7-4C6F-8CF9-2B1283AF5860}">
      <dgm:prSet/>
      <dgm:spPr/>
      <dgm:t>
        <a:bodyPr/>
        <a:lstStyle/>
        <a:p>
          <a:endParaRPr lang="en-ZA"/>
        </a:p>
      </dgm:t>
    </dgm:pt>
    <dgm:pt modelId="{ABB0869A-DCB1-4085-9EFC-91452036A075}">
      <dgm:prSet custT="1"/>
      <dgm:spPr/>
      <dgm:t>
        <a:bodyPr/>
        <a:lstStyle/>
        <a:p>
          <a:pPr rtl="0"/>
          <a:r>
            <a:rPr lang="en-US" sz="1400" dirty="0"/>
            <a:t>Integrate Operational / Client and customer information into actionable insights</a:t>
          </a:r>
          <a:endParaRPr lang="en-ZA" sz="1400" dirty="0"/>
        </a:p>
      </dgm:t>
    </dgm:pt>
    <dgm:pt modelId="{8BE86B61-16BE-4736-A747-637C25A38B1A}" type="parTrans" cxnId="{AD316583-2D1C-41A7-BA20-9490D4EFB587}">
      <dgm:prSet/>
      <dgm:spPr/>
      <dgm:t>
        <a:bodyPr/>
        <a:lstStyle/>
        <a:p>
          <a:endParaRPr lang="en-ZA"/>
        </a:p>
      </dgm:t>
    </dgm:pt>
    <dgm:pt modelId="{EBBBE980-68DE-4A28-B355-F8BB427A0110}" type="sibTrans" cxnId="{AD316583-2D1C-41A7-BA20-9490D4EFB587}">
      <dgm:prSet/>
      <dgm:spPr/>
      <dgm:t>
        <a:bodyPr/>
        <a:lstStyle/>
        <a:p>
          <a:endParaRPr lang="en-ZA"/>
        </a:p>
      </dgm:t>
    </dgm:pt>
    <dgm:pt modelId="{432D1ACA-0F1C-4EFE-88A6-4180A495A850}">
      <dgm:prSet custT="1"/>
      <dgm:spPr/>
      <dgm:t>
        <a:bodyPr/>
        <a:lstStyle/>
        <a:p>
          <a:pPr rtl="0"/>
          <a:r>
            <a:rPr lang="en-US" sz="1400" dirty="0"/>
            <a:t>Drive efficiency, technology and application innovation to support operational excellence</a:t>
          </a:r>
          <a:endParaRPr lang="en-ZA" sz="1400" dirty="0"/>
        </a:p>
      </dgm:t>
    </dgm:pt>
    <dgm:pt modelId="{31B79241-60F7-4488-96D9-45E3C6C24FA8}" type="parTrans" cxnId="{144EB194-ACA5-4DEA-B087-8B03372EEF5D}">
      <dgm:prSet/>
      <dgm:spPr/>
      <dgm:t>
        <a:bodyPr/>
        <a:lstStyle/>
        <a:p>
          <a:endParaRPr lang="en-ZA"/>
        </a:p>
      </dgm:t>
    </dgm:pt>
    <dgm:pt modelId="{3A3D178F-021C-46C3-BB80-961A2FFD4B4F}" type="sibTrans" cxnId="{144EB194-ACA5-4DEA-B087-8B03372EEF5D}">
      <dgm:prSet/>
      <dgm:spPr/>
      <dgm:t>
        <a:bodyPr/>
        <a:lstStyle/>
        <a:p>
          <a:endParaRPr lang="en-ZA"/>
        </a:p>
      </dgm:t>
    </dgm:pt>
    <dgm:pt modelId="{EC78ADEB-8386-4349-8D60-FE478BB1BC46}">
      <dgm:prSet/>
      <dgm:spPr/>
      <dgm:t>
        <a:bodyPr/>
        <a:lstStyle/>
        <a:p>
          <a:endParaRPr lang="en-US"/>
        </a:p>
      </dgm:t>
    </dgm:pt>
    <dgm:pt modelId="{88246439-1DF3-47B5-BC26-D69D5715906A}" type="parTrans" cxnId="{E7917123-AE87-4DAC-A99C-C0292B2FBB4A}">
      <dgm:prSet/>
      <dgm:spPr/>
      <dgm:t>
        <a:bodyPr/>
        <a:lstStyle/>
        <a:p>
          <a:endParaRPr lang="en-ZA"/>
        </a:p>
      </dgm:t>
    </dgm:pt>
    <dgm:pt modelId="{57254083-AA8A-4CAA-9F0E-7B0AA81CD895}" type="sibTrans" cxnId="{E7917123-AE87-4DAC-A99C-C0292B2FBB4A}">
      <dgm:prSet/>
      <dgm:spPr/>
      <dgm:t>
        <a:bodyPr/>
        <a:lstStyle/>
        <a:p>
          <a:endParaRPr lang="en-ZA"/>
        </a:p>
      </dgm:t>
    </dgm:pt>
    <dgm:pt modelId="{449E8E4A-CF54-42D2-B800-79C654A9B623}">
      <dgm:prSet/>
      <dgm:spPr/>
      <dgm:t>
        <a:bodyPr/>
        <a:lstStyle/>
        <a:p>
          <a:endParaRPr lang="en-US"/>
        </a:p>
      </dgm:t>
    </dgm:pt>
    <dgm:pt modelId="{A3DD680E-0DAB-4EDE-A7B5-EEFE37EEF00A}" type="parTrans" cxnId="{7058EE1A-92EC-4914-ABE4-9095A38BF32D}">
      <dgm:prSet/>
      <dgm:spPr/>
      <dgm:t>
        <a:bodyPr/>
        <a:lstStyle/>
        <a:p>
          <a:endParaRPr lang="en-ZA"/>
        </a:p>
      </dgm:t>
    </dgm:pt>
    <dgm:pt modelId="{000356C1-EDB4-411C-BDFE-C8B3F483FF61}" type="sibTrans" cxnId="{7058EE1A-92EC-4914-ABE4-9095A38BF32D}">
      <dgm:prSet/>
      <dgm:spPr/>
      <dgm:t>
        <a:bodyPr/>
        <a:lstStyle/>
        <a:p>
          <a:endParaRPr lang="en-ZA"/>
        </a:p>
      </dgm:t>
    </dgm:pt>
    <dgm:pt modelId="{8221479E-FA1E-4E5E-A561-29248133AE3E}">
      <dgm:prSet/>
      <dgm:spPr/>
      <dgm:t>
        <a:bodyPr/>
        <a:lstStyle/>
        <a:p>
          <a:endParaRPr lang="en-US"/>
        </a:p>
      </dgm:t>
    </dgm:pt>
    <dgm:pt modelId="{9040B20C-982B-4C52-AEA9-79368ED7B805}" type="parTrans" cxnId="{FFD962CB-276C-4DFB-BC37-A65699758DE5}">
      <dgm:prSet/>
      <dgm:spPr/>
      <dgm:t>
        <a:bodyPr/>
        <a:lstStyle/>
        <a:p>
          <a:endParaRPr lang="en-ZA"/>
        </a:p>
      </dgm:t>
    </dgm:pt>
    <dgm:pt modelId="{586AB67A-71DA-46BB-82BA-D591D1BBF3A1}" type="sibTrans" cxnId="{FFD962CB-276C-4DFB-BC37-A65699758DE5}">
      <dgm:prSet/>
      <dgm:spPr/>
      <dgm:t>
        <a:bodyPr/>
        <a:lstStyle/>
        <a:p>
          <a:endParaRPr lang="en-ZA"/>
        </a:p>
      </dgm:t>
    </dgm:pt>
    <dgm:pt modelId="{710BDE52-77E7-472D-A204-76A246F32E7D}">
      <dgm:prSet/>
      <dgm:spPr/>
      <dgm:t>
        <a:bodyPr/>
        <a:lstStyle/>
        <a:p>
          <a:endParaRPr lang="en-US"/>
        </a:p>
      </dgm:t>
    </dgm:pt>
    <dgm:pt modelId="{3DAEA6D6-83B3-4BCB-BA40-CFA00C71BCD7}" type="parTrans" cxnId="{7CA49AE1-176C-42E7-8C86-327A1067D441}">
      <dgm:prSet/>
      <dgm:spPr/>
      <dgm:t>
        <a:bodyPr/>
        <a:lstStyle/>
        <a:p>
          <a:endParaRPr lang="en-ZA"/>
        </a:p>
      </dgm:t>
    </dgm:pt>
    <dgm:pt modelId="{6DB8C99D-803A-4609-B686-11A0A66BC048}" type="sibTrans" cxnId="{7CA49AE1-176C-42E7-8C86-327A1067D441}">
      <dgm:prSet/>
      <dgm:spPr/>
      <dgm:t>
        <a:bodyPr/>
        <a:lstStyle/>
        <a:p>
          <a:endParaRPr lang="en-ZA"/>
        </a:p>
      </dgm:t>
    </dgm:pt>
    <dgm:pt modelId="{BC37624B-346B-47A1-AFEA-3A5AB6637C61}" type="pres">
      <dgm:prSet presAssocID="{5EB84080-9979-4C12-9B3B-49683121C69B}" presName="composite" presStyleCnt="0">
        <dgm:presLayoutVars>
          <dgm:chMax val="1"/>
          <dgm:dir/>
          <dgm:resizeHandles val="exact"/>
        </dgm:presLayoutVars>
      </dgm:prSet>
      <dgm:spPr/>
      <dgm:t>
        <a:bodyPr/>
        <a:lstStyle/>
        <a:p>
          <a:endParaRPr lang="en-SG"/>
        </a:p>
      </dgm:t>
    </dgm:pt>
    <dgm:pt modelId="{55EEA3F4-DB54-49D0-AB52-389FF6918BE0}" type="pres">
      <dgm:prSet presAssocID="{17DDB01E-81D0-4DC3-9704-A670115D61D2}" presName="roof" presStyleLbl="dkBgShp" presStyleIdx="0" presStyleCnt="2"/>
      <dgm:spPr/>
      <dgm:t>
        <a:bodyPr/>
        <a:lstStyle/>
        <a:p>
          <a:endParaRPr lang="en-SG"/>
        </a:p>
      </dgm:t>
    </dgm:pt>
    <dgm:pt modelId="{659A3C2A-3004-4252-9D2A-40116CE96413}" type="pres">
      <dgm:prSet presAssocID="{17DDB01E-81D0-4DC3-9704-A670115D61D2}" presName="pillars" presStyleCnt="0"/>
      <dgm:spPr/>
    </dgm:pt>
    <dgm:pt modelId="{41AF3F68-E4CE-4647-B23C-2E6BAEC7D930}" type="pres">
      <dgm:prSet presAssocID="{17DDB01E-81D0-4DC3-9704-A670115D61D2}" presName="pillar1" presStyleLbl="node1" presStyleIdx="0" presStyleCnt="3">
        <dgm:presLayoutVars>
          <dgm:bulletEnabled val="1"/>
        </dgm:presLayoutVars>
      </dgm:prSet>
      <dgm:spPr/>
      <dgm:t>
        <a:bodyPr/>
        <a:lstStyle/>
        <a:p>
          <a:endParaRPr lang="en-SG"/>
        </a:p>
      </dgm:t>
    </dgm:pt>
    <dgm:pt modelId="{6159FFD0-AD54-4C43-8A55-80E9DBF344C0}" type="pres">
      <dgm:prSet presAssocID="{ABB0869A-DCB1-4085-9EFC-91452036A075}" presName="pillarX" presStyleLbl="node1" presStyleIdx="1" presStyleCnt="3">
        <dgm:presLayoutVars>
          <dgm:bulletEnabled val="1"/>
        </dgm:presLayoutVars>
      </dgm:prSet>
      <dgm:spPr/>
      <dgm:t>
        <a:bodyPr/>
        <a:lstStyle/>
        <a:p>
          <a:endParaRPr lang="en-SG"/>
        </a:p>
      </dgm:t>
    </dgm:pt>
    <dgm:pt modelId="{506DE061-2F47-4CB5-A042-0369CAC76157}" type="pres">
      <dgm:prSet presAssocID="{432D1ACA-0F1C-4EFE-88A6-4180A495A850}" presName="pillarX" presStyleLbl="node1" presStyleIdx="2" presStyleCnt="3">
        <dgm:presLayoutVars>
          <dgm:bulletEnabled val="1"/>
        </dgm:presLayoutVars>
      </dgm:prSet>
      <dgm:spPr/>
      <dgm:t>
        <a:bodyPr/>
        <a:lstStyle/>
        <a:p>
          <a:endParaRPr lang="en-SG"/>
        </a:p>
      </dgm:t>
    </dgm:pt>
    <dgm:pt modelId="{81E5CD90-AF5E-449C-A982-D587B990286B}" type="pres">
      <dgm:prSet presAssocID="{17DDB01E-81D0-4DC3-9704-A670115D61D2}" presName="base" presStyleLbl="dkBgShp" presStyleIdx="1" presStyleCnt="2"/>
      <dgm:spPr>
        <a:solidFill>
          <a:srgbClr val="002060"/>
        </a:solidFill>
      </dgm:spPr>
    </dgm:pt>
  </dgm:ptLst>
  <dgm:cxnLst>
    <dgm:cxn modelId="{E7917123-AE87-4DAC-A99C-C0292B2FBB4A}" srcId="{5EB84080-9979-4C12-9B3B-49683121C69B}" destId="{EC78ADEB-8386-4349-8D60-FE478BB1BC46}" srcOrd="1" destOrd="0" parTransId="{88246439-1DF3-47B5-BC26-D69D5715906A}" sibTransId="{57254083-AA8A-4CAA-9F0E-7B0AA81CD895}"/>
    <dgm:cxn modelId="{FFD962CB-276C-4DFB-BC37-A65699758DE5}" srcId="{5EB84080-9979-4C12-9B3B-49683121C69B}" destId="{8221479E-FA1E-4E5E-A561-29248133AE3E}" srcOrd="3" destOrd="0" parTransId="{9040B20C-982B-4C52-AEA9-79368ED7B805}" sibTransId="{586AB67A-71DA-46BB-82BA-D591D1BBF3A1}"/>
    <dgm:cxn modelId="{7CA49AE1-176C-42E7-8C86-327A1067D441}" srcId="{5EB84080-9979-4C12-9B3B-49683121C69B}" destId="{710BDE52-77E7-472D-A204-76A246F32E7D}" srcOrd="4" destOrd="0" parTransId="{3DAEA6D6-83B3-4BCB-BA40-CFA00C71BCD7}" sibTransId="{6DB8C99D-803A-4609-B686-11A0A66BC048}"/>
    <dgm:cxn modelId="{D5835DD5-0A4F-4969-AD78-047E4DBE1410}" type="presOf" srcId="{ABB0869A-DCB1-4085-9EFC-91452036A075}" destId="{6159FFD0-AD54-4C43-8A55-80E9DBF344C0}" srcOrd="0" destOrd="0" presId="urn:microsoft.com/office/officeart/2005/8/layout/hList3"/>
    <dgm:cxn modelId="{5EE0961F-BE89-4F14-BE4C-19D29F8B2C69}" type="presOf" srcId="{432D1ACA-0F1C-4EFE-88A6-4180A495A850}" destId="{506DE061-2F47-4CB5-A042-0369CAC76157}" srcOrd="0" destOrd="0" presId="urn:microsoft.com/office/officeart/2005/8/layout/hList3"/>
    <dgm:cxn modelId="{1F4A9A11-E161-4A8E-9F14-156258F03B26}" srcId="{5EB84080-9979-4C12-9B3B-49683121C69B}" destId="{17DDB01E-81D0-4DC3-9704-A670115D61D2}" srcOrd="0" destOrd="0" parTransId="{27628209-5C1B-463A-AAD8-0D8BBFAC9743}" sibTransId="{30CC5F4A-7602-49C4-ACE3-E2F558DA4E1E}"/>
    <dgm:cxn modelId="{92D0CFAD-C4E7-4C6F-8CF9-2B1283AF5860}" srcId="{17DDB01E-81D0-4DC3-9704-A670115D61D2}" destId="{602AF0DE-5D49-4CA4-A134-A5A77ACE646F}" srcOrd="0" destOrd="0" parTransId="{ED27AE8A-1733-49BC-98AB-528A3F07AC46}" sibTransId="{B10B8206-D735-4119-975E-57C997F4FF50}"/>
    <dgm:cxn modelId="{CFC924D8-51A0-4475-B72E-84C66E8B6F25}" type="presOf" srcId="{17DDB01E-81D0-4DC3-9704-A670115D61D2}" destId="{55EEA3F4-DB54-49D0-AB52-389FF6918BE0}" srcOrd="0" destOrd="0" presId="urn:microsoft.com/office/officeart/2005/8/layout/hList3"/>
    <dgm:cxn modelId="{EC0E818E-4471-4FE1-951E-D4F9EE4360F3}" type="presOf" srcId="{602AF0DE-5D49-4CA4-A134-A5A77ACE646F}" destId="{41AF3F68-E4CE-4647-B23C-2E6BAEC7D930}" srcOrd="0" destOrd="0" presId="urn:microsoft.com/office/officeart/2005/8/layout/hList3"/>
    <dgm:cxn modelId="{144EB194-ACA5-4DEA-B087-8B03372EEF5D}" srcId="{17DDB01E-81D0-4DC3-9704-A670115D61D2}" destId="{432D1ACA-0F1C-4EFE-88A6-4180A495A850}" srcOrd="2" destOrd="0" parTransId="{31B79241-60F7-4488-96D9-45E3C6C24FA8}" sibTransId="{3A3D178F-021C-46C3-BB80-961A2FFD4B4F}"/>
    <dgm:cxn modelId="{AD316583-2D1C-41A7-BA20-9490D4EFB587}" srcId="{17DDB01E-81D0-4DC3-9704-A670115D61D2}" destId="{ABB0869A-DCB1-4085-9EFC-91452036A075}" srcOrd="1" destOrd="0" parTransId="{8BE86B61-16BE-4736-A747-637C25A38B1A}" sibTransId="{EBBBE980-68DE-4A28-B355-F8BB427A0110}"/>
    <dgm:cxn modelId="{DD4755E3-73CF-42D0-9E00-A7EAEA2581DD}" type="presOf" srcId="{5EB84080-9979-4C12-9B3B-49683121C69B}" destId="{BC37624B-346B-47A1-AFEA-3A5AB6637C61}" srcOrd="0" destOrd="0" presId="urn:microsoft.com/office/officeart/2005/8/layout/hList3"/>
    <dgm:cxn modelId="{7058EE1A-92EC-4914-ABE4-9095A38BF32D}" srcId="{5EB84080-9979-4C12-9B3B-49683121C69B}" destId="{449E8E4A-CF54-42D2-B800-79C654A9B623}" srcOrd="2" destOrd="0" parTransId="{A3DD680E-0DAB-4EDE-A7B5-EEFE37EEF00A}" sibTransId="{000356C1-EDB4-411C-BDFE-C8B3F483FF61}"/>
    <dgm:cxn modelId="{897B5C2B-5F67-4146-BA49-C83172079BD5}" type="presParOf" srcId="{BC37624B-346B-47A1-AFEA-3A5AB6637C61}" destId="{55EEA3F4-DB54-49D0-AB52-389FF6918BE0}" srcOrd="0" destOrd="0" presId="urn:microsoft.com/office/officeart/2005/8/layout/hList3"/>
    <dgm:cxn modelId="{60DD3D1B-6257-4C06-899A-7C7678C2172E}" type="presParOf" srcId="{BC37624B-346B-47A1-AFEA-3A5AB6637C61}" destId="{659A3C2A-3004-4252-9D2A-40116CE96413}" srcOrd="1" destOrd="0" presId="urn:microsoft.com/office/officeart/2005/8/layout/hList3"/>
    <dgm:cxn modelId="{9C90B495-5FBB-4933-BE6B-BA2C12E224E2}" type="presParOf" srcId="{659A3C2A-3004-4252-9D2A-40116CE96413}" destId="{41AF3F68-E4CE-4647-B23C-2E6BAEC7D930}" srcOrd="0" destOrd="0" presId="urn:microsoft.com/office/officeart/2005/8/layout/hList3"/>
    <dgm:cxn modelId="{1F7E901F-E594-4852-8C49-36AF080190D2}" type="presParOf" srcId="{659A3C2A-3004-4252-9D2A-40116CE96413}" destId="{6159FFD0-AD54-4C43-8A55-80E9DBF344C0}" srcOrd="1" destOrd="0" presId="urn:microsoft.com/office/officeart/2005/8/layout/hList3"/>
    <dgm:cxn modelId="{B4A49720-6855-4E28-AFC1-8C68212EF63D}" type="presParOf" srcId="{659A3C2A-3004-4252-9D2A-40116CE96413}" destId="{506DE061-2F47-4CB5-A042-0369CAC76157}" srcOrd="2" destOrd="0" presId="urn:microsoft.com/office/officeart/2005/8/layout/hList3"/>
    <dgm:cxn modelId="{DAA7C56F-904F-477B-B019-78C79FA1B525}" type="presParOf" srcId="{BC37624B-346B-47A1-AFEA-3A5AB6637C61}" destId="{81E5CD90-AF5E-449C-A982-D587B990286B}"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EA3F4-DB54-49D0-AB52-389FF6918BE0}">
      <dsp:nvSpPr>
        <dsp:cNvPr id="0" name=""/>
        <dsp:cNvSpPr/>
      </dsp:nvSpPr>
      <dsp:spPr>
        <a:xfrm>
          <a:off x="0" y="0"/>
          <a:ext cx="5590920" cy="866601"/>
        </a:xfrm>
        <a:prstGeom prst="rect">
          <a:avLst/>
        </a:prstGeom>
        <a:solidFill>
          <a:srgbClr val="002060"/>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Utilizing our </a:t>
          </a:r>
          <a:r>
            <a:rPr lang="en-US" sz="2000" kern="1200" dirty="0"/>
            <a:t>business intelligence department</a:t>
          </a:r>
          <a:endParaRPr lang="en-ZA" sz="2000" kern="1200" dirty="0"/>
        </a:p>
      </dsp:txBody>
      <dsp:txXfrm>
        <a:off x="0" y="0"/>
        <a:ext cx="5590920" cy="866601"/>
      </dsp:txXfrm>
    </dsp:sp>
    <dsp:sp modelId="{41AF3F68-E4CE-4647-B23C-2E6BAEC7D930}">
      <dsp:nvSpPr>
        <dsp:cNvPr id="0" name=""/>
        <dsp:cNvSpPr/>
      </dsp:nvSpPr>
      <dsp:spPr>
        <a:xfrm>
          <a:off x="2729" y="866601"/>
          <a:ext cx="1861820" cy="181986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t>Identify / design and implementation of systems reporting and analysis</a:t>
          </a:r>
          <a:endParaRPr lang="en-ZA" sz="1400" kern="1200" dirty="0"/>
        </a:p>
      </dsp:txBody>
      <dsp:txXfrm>
        <a:off x="2729" y="866601"/>
        <a:ext cx="1861820" cy="1819863"/>
      </dsp:txXfrm>
    </dsp:sp>
    <dsp:sp modelId="{6159FFD0-AD54-4C43-8A55-80E9DBF344C0}">
      <dsp:nvSpPr>
        <dsp:cNvPr id="0" name=""/>
        <dsp:cNvSpPr/>
      </dsp:nvSpPr>
      <dsp:spPr>
        <a:xfrm>
          <a:off x="1864549" y="866601"/>
          <a:ext cx="1861820" cy="181986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t>Integrate Operational / Client and customer information into actionable insights</a:t>
          </a:r>
          <a:endParaRPr lang="en-ZA" sz="1400" kern="1200" dirty="0"/>
        </a:p>
      </dsp:txBody>
      <dsp:txXfrm>
        <a:off x="1864549" y="866601"/>
        <a:ext cx="1861820" cy="1819863"/>
      </dsp:txXfrm>
    </dsp:sp>
    <dsp:sp modelId="{506DE061-2F47-4CB5-A042-0369CAC76157}">
      <dsp:nvSpPr>
        <dsp:cNvPr id="0" name=""/>
        <dsp:cNvSpPr/>
      </dsp:nvSpPr>
      <dsp:spPr>
        <a:xfrm>
          <a:off x="3726370" y="866601"/>
          <a:ext cx="1861820" cy="181986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t>Drive efficiency, technology and application innovation to support operational excellence</a:t>
          </a:r>
          <a:endParaRPr lang="en-ZA" sz="1400" kern="1200" dirty="0"/>
        </a:p>
      </dsp:txBody>
      <dsp:txXfrm>
        <a:off x="3726370" y="866601"/>
        <a:ext cx="1861820" cy="1819863"/>
      </dsp:txXfrm>
    </dsp:sp>
    <dsp:sp modelId="{81E5CD90-AF5E-449C-A982-D587B990286B}">
      <dsp:nvSpPr>
        <dsp:cNvPr id="0" name=""/>
        <dsp:cNvSpPr/>
      </dsp:nvSpPr>
      <dsp:spPr>
        <a:xfrm>
          <a:off x="0" y="2686465"/>
          <a:ext cx="5590920" cy="202207"/>
        </a:xfrm>
        <a:prstGeom prst="rect">
          <a:avLst/>
        </a:prstGeom>
        <a:solidFill>
          <a:srgbClr val="002060"/>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29796-B6EB-401C-A53C-0AE6A047F56C}" type="datetimeFigureOut">
              <a:rPr lang="en-US" smtClean="0"/>
              <a:t>4/23/2018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E6A33-BF19-4CDA-A5BF-B9E3A9553FAF}" type="slidenum">
              <a:rPr lang="en-US" smtClean="0"/>
              <a:t>‹#›</a:t>
            </a:fld>
            <a:endParaRPr lang="en-US" dirty="0"/>
          </a:p>
        </p:txBody>
      </p:sp>
    </p:spTree>
    <p:extLst>
      <p:ext uri="{BB962C8B-B14F-4D97-AF65-F5344CB8AC3E}">
        <p14:creationId xmlns:p14="http://schemas.microsoft.com/office/powerpoint/2010/main" val="1602076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AA3FBA-E925-4364-ACFA-8FAF27BFAB02}"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Z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36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48F39A-5D03-4B4A-9323-55B3978920C6}" type="slidenum">
              <a:rPr lang="en-US" smtClean="0"/>
              <a:t>3</a:t>
            </a:fld>
            <a:endParaRPr lang="en-US" dirty="0"/>
          </a:p>
        </p:txBody>
      </p:sp>
    </p:spTree>
    <p:extLst>
      <p:ext uri="{BB962C8B-B14F-4D97-AF65-F5344CB8AC3E}">
        <p14:creationId xmlns:p14="http://schemas.microsoft.com/office/powerpoint/2010/main" val="550539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23355" y="441297"/>
            <a:ext cx="1837644" cy="624357"/>
          </a:xfrm>
          <a:prstGeom prst="rect">
            <a:avLst/>
          </a:prstGeom>
          <a:noFill/>
          <a:ln>
            <a:noFill/>
          </a:ln>
        </p:spPr>
      </p:pic>
      <p:pic>
        <p:nvPicPr>
          <p:cNvPr id="6" name="Picture 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23355" y="3324685"/>
            <a:ext cx="2849880" cy="42672"/>
          </a:xfrm>
          <a:prstGeom prst="rect">
            <a:avLst/>
          </a:prstGeom>
        </p:spPr>
      </p:pic>
      <p:sp>
        <p:nvSpPr>
          <p:cNvPr id="7" name="Text Placeholder 11"/>
          <p:cNvSpPr>
            <a:spLocks noGrp="1"/>
          </p:cNvSpPr>
          <p:nvPr>
            <p:ph type="body" sz="quarter" idx="10"/>
          </p:nvPr>
        </p:nvSpPr>
        <p:spPr>
          <a:xfrm>
            <a:off x="311150" y="1665611"/>
            <a:ext cx="2962085" cy="1541406"/>
          </a:xfrm>
          <a:prstGeom prst="rect">
            <a:avLst/>
          </a:prstGeom>
        </p:spPr>
        <p:txBody>
          <a:bodyPr anchor="b">
            <a:normAutofit/>
          </a:bodyPr>
          <a:lstStyle>
            <a:lvl1pPr marL="0" indent="0">
              <a:buNone/>
              <a:defRPr sz="3600">
                <a:solidFill>
                  <a:schemeClr val="bg1"/>
                </a:solidFill>
              </a:defRPr>
            </a:lvl1pPr>
          </a:lstStyle>
          <a:p>
            <a:pPr lvl="0"/>
            <a:r>
              <a:rPr lang="en-US" dirty="0"/>
              <a:t>Click to edit Master </a:t>
            </a:r>
            <a:r>
              <a:rPr lang="en-US"/>
              <a:t>text styles</a:t>
            </a:r>
            <a:endParaRPr lang="en-US" dirty="0"/>
          </a:p>
        </p:txBody>
      </p:sp>
      <p:sp>
        <p:nvSpPr>
          <p:cNvPr id="8" name="Text Placeholder 13"/>
          <p:cNvSpPr>
            <a:spLocks noGrp="1"/>
          </p:cNvSpPr>
          <p:nvPr>
            <p:ph type="body" sz="quarter" idx="11"/>
          </p:nvPr>
        </p:nvSpPr>
        <p:spPr>
          <a:xfrm>
            <a:off x="329438" y="3521601"/>
            <a:ext cx="2470150" cy="533400"/>
          </a:xfrm>
          <a:prstGeom prst="rect">
            <a:avLst/>
          </a:prstGeom>
        </p:spPr>
        <p:txBody>
          <a:bodyPr>
            <a:normAutofit/>
          </a:bodyPr>
          <a:lstStyle>
            <a:lvl1pPr marL="0" indent="0" algn="l">
              <a:buNone/>
              <a:defRPr sz="1000">
                <a:solidFill>
                  <a:schemeClr val="bg1"/>
                </a:solidFill>
              </a:defRPr>
            </a:lvl1pPr>
          </a:lstStyle>
          <a:p>
            <a:pPr lvl="0"/>
            <a:r>
              <a:rPr lang="en-US" dirty="0"/>
              <a:t>Click to edit Master</a:t>
            </a:r>
          </a:p>
        </p:txBody>
      </p:sp>
    </p:spTree>
    <p:extLst>
      <p:ext uri="{BB962C8B-B14F-4D97-AF65-F5344CB8AC3E}">
        <p14:creationId xmlns:p14="http://schemas.microsoft.com/office/powerpoint/2010/main" val="105939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209236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 Placeholder 6"/>
          <p:cNvSpPr>
            <a:spLocks noGrp="1"/>
          </p:cNvSpPr>
          <p:nvPr>
            <p:ph type="body" sz="quarter" idx="10" hasCustomPrompt="1"/>
          </p:nvPr>
        </p:nvSpPr>
        <p:spPr>
          <a:xfrm>
            <a:off x="309477" y="1829100"/>
            <a:ext cx="4349236" cy="364224"/>
          </a:xfrm>
          <a:prstGeom prst="rect">
            <a:avLst/>
          </a:prstGeom>
        </p:spPr>
        <p:txBody>
          <a:bodyPr>
            <a:noAutofit/>
          </a:bodyPr>
          <a:lstStyle>
            <a:lvl1pPr marL="0" indent="0">
              <a:buNone/>
              <a:defRPr sz="2000" cap="all" baseline="0">
                <a:solidFill>
                  <a:srgbClr val="60D2FD"/>
                </a:solidFill>
              </a:defRPr>
            </a:lvl1pPr>
          </a:lstStyle>
          <a:p>
            <a:pPr lvl="0"/>
            <a:r>
              <a:rPr lang="en-US" dirty="0"/>
              <a:t>CLICK TO EDIT</a:t>
            </a:r>
          </a:p>
        </p:txBody>
      </p:sp>
      <p:sp>
        <p:nvSpPr>
          <p:cNvPr id="5" name="Text Placeholder 8"/>
          <p:cNvSpPr>
            <a:spLocks noGrp="1"/>
          </p:cNvSpPr>
          <p:nvPr>
            <p:ph type="body" sz="quarter" idx="11" hasCustomPrompt="1"/>
          </p:nvPr>
        </p:nvSpPr>
        <p:spPr>
          <a:xfrm>
            <a:off x="309477" y="2254682"/>
            <a:ext cx="4349236" cy="519412"/>
          </a:xfrm>
          <a:prstGeom prst="rect">
            <a:avLst/>
          </a:prstGeom>
        </p:spPr>
        <p:txBody>
          <a:bodyPr>
            <a:noAutofit/>
          </a:bodyPr>
          <a:lstStyle>
            <a:lvl1pPr marL="0" indent="0">
              <a:buNone/>
              <a:defRPr sz="3200" cap="all" baseline="0">
                <a:solidFill>
                  <a:schemeClr val="bg1"/>
                </a:solidFill>
              </a:defRPr>
            </a:lvl1pPr>
          </a:lstStyle>
          <a:p>
            <a:pPr lvl="0"/>
            <a:r>
              <a:rPr lang="en-US" dirty="0"/>
              <a:t>Click to Edit</a:t>
            </a:r>
          </a:p>
        </p:txBody>
      </p:sp>
    </p:spTree>
    <p:extLst>
      <p:ext uri="{BB962C8B-B14F-4D97-AF65-F5344CB8AC3E}">
        <p14:creationId xmlns:p14="http://schemas.microsoft.com/office/powerpoint/2010/main" val="1674880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80695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42876" y="4797047"/>
            <a:ext cx="785786" cy="273844"/>
          </a:xfrm>
          <a:prstGeom prst="rect">
            <a:avLst/>
          </a:prstGeom>
        </p:spPr>
        <p:txBody>
          <a:bodyPr/>
          <a:lstStyle/>
          <a:p>
            <a:fld id="{4CBA27B8-439F-4D64-ABD2-87EBE1F77FD6}" type="datetimeFigureOut">
              <a:rPr lang="en-US" smtClean="0"/>
              <a:pPr/>
              <a:t>4/23/2018</a:t>
            </a:fld>
            <a:endParaRPr lang="en-ZA" dirty="0"/>
          </a:p>
        </p:txBody>
      </p:sp>
    </p:spTree>
    <p:extLst>
      <p:ext uri="{BB962C8B-B14F-4D97-AF65-F5344CB8AC3E}">
        <p14:creationId xmlns:p14="http://schemas.microsoft.com/office/powerpoint/2010/main" val="3774830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194400"/>
            <a:ext cx="8352928" cy="324000"/>
          </a:xfrm>
          <a:prstGeom prst="rect">
            <a:avLst/>
          </a:prstGeo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Date Placeholder 2"/>
          <p:cNvSpPr>
            <a:spLocks noGrp="1"/>
          </p:cNvSpPr>
          <p:nvPr>
            <p:ph type="dt" sz="half" idx="10"/>
          </p:nvPr>
        </p:nvSpPr>
        <p:spPr>
          <a:xfrm>
            <a:off x="142876" y="4797046"/>
            <a:ext cx="785786" cy="273844"/>
          </a:xfrm>
          <a:prstGeom prst="rect">
            <a:avLst/>
          </a:prstGeom>
        </p:spPr>
        <p:txBody>
          <a:bodyPr/>
          <a:lstStyle/>
          <a:p>
            <a:fld id="{4CBA27B8-439F-4D64-ABD2-87EBE1F77FD6}" type="datetimeFigureOut">
              <a:rPr lang="en-US" smtClean="0"/>
              <a:pPr/>
              <a:t>4/23/2018</a:t>
            </a:fld>
            <a:endParaRPr lang="en-ZA" dirty="0"/>
          </a:p>
        </p:txBody>
      </p:sp>
      <p:cxnSp>
        <p:nvCxnSpPr>
          <p:cNvPr id="6" name="Straight Connector 5"/>
          <p:cNvCxnSpPr/>
          <p:nvPr userDrawn="1"/>
        </p:nvCxnSpPr>
        <p:spPr>
          <a:xfrm>
            <a:off x="395536" y="583764"/>
            <a:ext cx="8352000" cy="1191"/>
          </a:xfrm>
          <a:prstGeom prst="line">
            <a:avLst/>
          </a:prstGeom>
          <a:ln w="3175">
            <a:solidFill>
              <a:srgbClr val="1C3238"/>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14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71978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669203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2679863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9" y="0"/>
            <a:ext cx="9143541" cy="5143242"/>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chemeClr val="bg1"/>
                </a:solidFill>
              </a:defRPr>
            </a:lvl1pPr>
          </a:lstStyle>
          <a:p>
            <a:r>
              <a:rPr lang="en-US" dirty="0"/>
              <a:t>CLICK TO EDIT MASTER TITLE STYLE</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9" y="0"/>
            <a:ext cx="9143541" cy="5143242"/>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chemeClr val="bg1"/>
                </a:solidFill>
              </a:defRPr>
            </a:lvl1pPr>
          </a:lstStyle>
          <a:p>
            <a:r>
              <a:rPr lang="en-US" dirty="0"/>
              <a:t>CLICK TO EDIT MASTER TITLE STYLE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27115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9" y="0"/>
            <a:ext cx="9143541" cy="5143242"/>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chemeClr val="bg1"/>
                </a:solidFill>
              </a:defRPr>
            </a:lvl1pPr>
          </a:lstStyle>
          <a:p>
            <a:r>
              <a:rPr lang="en-US" dirty="0"/>
              <a:t>CLICK TO EDIT MASTER TITLE STYLE</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9" y="258"/>
            <a:ext cx="9143541" cy="5143242"/>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chemeClr val="bg1"/>
                </a:solidFill>
              </a:defRPr>
            </a:lvl1pPr>
          </a:lstStyle>
          <a:p>
            <a:r>
              <a:rPr lang="en-US" dirty="0"/>
              <a:t>CLICK TO EDIT MASTER TITLE STYLE</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1268990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2664323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1349504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48192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49492"/>
            <a:ext cx="8352928" cy="432000"/>
          </a:xfr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Content Placeholder 2"/>
          <p:cNvSpPr>
            <a:spLocks noGrp="1"/>
          </p:cNvSpPr>
          <p:nvPr>
            <p:ph idx="1"/>
          </p:nvPr>
        </p:nvSpPr>
        <p:spPr/>
        <p:txBody>
          <a:bodyPr/>
          <a:lstStyle>
            <a:lvl1pPr>
              <a:spcBef>
                <a:spcPts val="225"/>
              </a:spcBef>
              <a:defRPr>
                <a:latin typeface="Calibri" pitchFamily="34" charset="0"/>
                <a:cs typeface="Calibri" pitchFamily="34" charset="0"/>
              </a:defRPr>
            </a:lvl1pPr>
            <a:lvl2pPr>
              <a:spcBef>
                <a:spcPts val="225"/>
              </a:spcBef>
              <a:defRPr>
                <a:latin typeface="Calibri" pitchFamily="34" charset="0"/>
                <a:cs typeface="Calibri" pitchFamily="34" charset="0"/>
              </a:defRPr>
            </a:lvl2pPr>
            <a:lvl3pPr>
              <a:spcBef>
                <a:spcPts val="225"/>
              </a:spcBef>
              <a:defRPr>
                <a:latin typeface="Calibri" pitchFamily="34" charset="0"/>
                <a:cs typeface="Calibri" pitchFamily="34" charset="0"/>
              </a:defRPr>
            </a:lvl3pPr>
            <a:lvl4pPr>
              <a:spcBef>
                <a:spcPts val="225"/>
              </a:spcBef>
              <a:defRPr>
                <a:latin typeface="Calibri" pitchFamily="34" charset="0"/>
                <a:cs typeface="Calibri" pitchFamily="34" charset="0"/>
              </a:defRPr>
            </a:lvl4pPr>
            <a:lvl5pPr>
              <a:spcBef>
                <a:spcPts val="225"/>
              </a:spcBef>
              <a:defRPr>
                <a:latin typeface="Calibri" pitchFamily="34"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Date Placeholder 3"/>
          <p:cNvSpPr>
            <a:spLocks noGrp="1"/>
          </p:cNvSpPr>
          <p:nvPr>
            <p:ph type="dt" sz="half" idx="10"/>
          </p:nvPr>
        </p:nvSpPr>
        <p:spPr/>
        <p:txBody>
          <a:bodyPr/>
          <a:lstStyle>
            <a:lvl1pPr>
              <a:defRPr>
                <a:latin typeface="Calibri" pitchFamily="34" charset="0"/>
                <a:cs typeface="Calibri" pitchFamily="34" charset="0"/>
              </a:defRPr>
            </a:lvl1p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cxnSp>
        <p:nvCxnSpPr>
          <p:cNvPr id="6" name="Straight Connector 5"/>
          <p:cNvCxnSpPr/>
          <p:nvPr userDrawn="1"/>
        </p:nvCxnSpPr>
        <p:spPr>
          <a:xfrm>
            <a:off x="395536" y="755786"/>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619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49492"/>
            <a:ext cx="8352928" cy="432000"/>
          </a:xfr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Content Placeholder 2"/>
          <p:cNvSpPr>
            <a:spLocks noGrp="1"/>
          </p:cNvSpPr>
          <p:nvPr>
            <p:ph idx="1"/>
          </p:nvPr>
        </p:nvSpPr>
        <p:spPr/>
        <p:txBody>
          <a:bodyPr/>
          <a:lstStyle>
            <a:lvl1pPr>
              <a:spcBef>
                <a:spcPts val="225"/>
              </a:spcBef>
              <a:defRPr>
                <a:latin typeface="Calibri" pitchFamily="34" charset="0"/>
                <a:cs typeface="Calibri" pitchFamily="34" charset="0"/>
              </a:defRPr>
            </a:lvl1pPr>
            <a:lvl2pPr>
              <a:spcBef>
                <a:spcPts val="225"/>
              </a:spcBef>
              <a:defRPr>
                <a:latin typeface="Calibri" pitchFamily="34" charset="0"/>
                <a:cs typeface="Calibri" pitchFamily="34" charset="0"/>
              </a:defRPr>
            </a:lvl2pPr>
            <a:lvl3pPr>
              <a:spcBef>
                <a:spcPts val="225"/>
              </a:spcBef>
              <a:defRPr>
                <a:latin typeface="Calibri" pitchFamily="34" charset="0"/>
                <a:cs typeface="Calibri" pitchFamily="34" charset="0"/>
              </a:defRPr>
            </a:lvl3pPr>
            <a:lvl4pPr>
              <a:spcBef>
                <a:spcPts val="225"/>
              </a:spcBef>
              <a:defRPr>
                <a:latin typeface="Calibri" pitchFamily="34" charset="0"/>
                <a:cs typeface="Calibri" pitchFamily="34" charset="0"/>
              </a:defRPr>
            </a:lvl4pPr>
            <a:lvl5pPr>
              <a:spcBef>
                <a:spcPts val="225"/>
              </a:spcBef>
              <a:defRPr>
                <a:latin typeface="Calibri" pitchFamily="34" charset="0"/>
                <a:cs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spTree>
    <p:extLst>
      <p:ext uri="{BB962C8B-B14F-4D97-AF65-F5344CB8AC3E}">
        <p14:creationId xmlns:p14="http://schemas.microsoft.com/office/powerpoint/2010/main" val="996939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56636"/>
            <a:ext cx="8352928" cy="405000"/>
          </a:xfrm>
        </p:spPr>
        <p:txBody>
          <a:bodyPr>
            <a:normAutofit/>
          </a:bodyPr>
          <a:lstStyle>
            <a:lvl1pPr>
              <a:defRPr sz="2100">
                <a:latin typeface="Calibri" pitchFamily="34" charset="0"/>
                <a:cs typeface="Calibri" pitchFamily="34" charset="0"/>
              </a:defRPr>
            </a:lvl1pPr>
          </a:lstStyle>
          <a:p>
            <a:r>
              <a:rPr lang="en-US" dirty="0"/>
              <a:t>CLICK TO EDIT MASTER TITLE STYLE</a:t>
            </a:r>
            <a:endParaRPr lang="en-ZA" dirty="0"/>
          </a:p>
        </p:txBody>
      </p:sp>
      <p:sp>
        <p:nvSpPr>
          <p:cNvPr id="3" name="Text Placeholder 2"/>
          <p:cNvSpPr>
            <a:spLocks noGrp="1"/>
          </p:cNvSpPr>
          <p:nvPr>
            <p:ph type="body" idx="1" hasCustomPrompt="1"/>
          </p:nvPr>
        </p:nvSpPr>
        <p:spPr>
          <a:xfrm>
            <a:off x="395536" y="666214"/>
            <a:ext cx="8352928" cy="270000"/>
          </a:xfrm>
        </p:spPr>
        <p:txBody>
          <a:bodyPr anchor="ctr" anchorCtr="0">
            <a:normAutofit/>
          </a:bodyPr>
          <a:lstStyle>
            <a:lvl1pPr marL="0" indent="0">
              <a:buNone/>
              <a:defRPr sz="1350" b="1">
                <a:solidFill>
                  <a:srgbClr val="1C3238"/>
                </a:solidFill>
                <a:latin typeface="Calibri" pitchFamily="34" charset="0"/>
                <a:cs typeface="Calibri"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95536" y="1005576"/>
            <a:ext cx="8352928" cy="3348000"/>
          </a:xfrm>
        </p:spPr>
        <p:txBody>
          <a:bodyPr>
            <a:normAutofit/>
          </a:bodyPr>
          <a:lstStyle>
            <a:lvl1pPr>
              <a:spcBef>
                <a:spcPts val="225"/>
              </a:spcBef>
              <a:defRPr sz="1200">
                <a:solidFill>
                  <a:srgbClr val="1C3238"/>
                </a:solidFill>
                <a:latin typeface="Calibri" pitchFamily="34" charset="0"/>
                <a:cs typeface="Calibri" pitchFamily="34" charset="0"/>
              </a:defRPr>
            </a:lvl1pPr>
            <a:lvl2pPr>
              <a:spcBef>
                <a:spcPts val="225"/>
              </a:spcBef>
              <a:defRPr sz="1200">
                <a:solidFill>
                  <a:srgbClr val="1C3238"/>
                </a:solidFill>
                <a:latin typeface="Calibri" pitchFamily="34" charset="0"/>
                <a:cs typeface="Calibri" pitchFamily="34" charset="0"/>
              </a:defRPr>
            </a:lvl2pPr>
            <a:lvl3pPr>
              <a:spcBef>
                <a:spcPts val="225"/>
              </a:spcBef>
              <a:defRPr sz="1050">
                <a:solidFill>
                  <a:srgbClr val="1C3238"/>
                </a:solidFill>
                <a:latin typeface="Calibri" pitchFamily="34" charset="0"/>
                <a:cs typeface="Calibri" pitchFamily="34" charset="0"/>
              </a:defRPr>
            </a:lvl3pPr>
            <a:lvl4pPr>
              <a:spcBef>
                <a:spcPts val="225"/>
              </a:spcBef>
              <a:defRPr sz="1050">
                <a:solidFill>
                  <a:srgbClr val="1C3238"/>
                </a:solidFill>
                <a:latin typeface="Calibri" pitchFamily="34" charset="0"/>
                <a:cs typeface="Calibri" pitchFamily="34" charset="0"/>
              </a:defRPr>
            </a:lvl4pPr>
            <a:lvl5pPr>
              <a:spcBef>
                <a:spcPts val="225"/>
              </a:spcBef>
              <a:defRPr sz="1050">
                <a:solidFill>
                  <a:srgbClr val="1C3238"/>
                </a:solidFill>
                <a:latin typeface="Calibri" pitchFamily="34" charset="0"/>
                <a:cs typeface="Calibri" pitchFamily="34" charset="0"/>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7" name="Date Placeholder 6"/>
          <p:cNvSpPr>
            <a:spLocks noGrp="1"/>
          </p:cNvSpPr>
          <p:nvPr>
            <p:ph type="dt" sz="half" idx="10"/>
          </p:nvPr>
        </p:nvSpPr>
        <p:spPr/>
        <p:txBody>
          <a:bodyPr/>
          <a:lstStyle>
            <a:lvl1pPr>
              <a:defRPr>
                <a:latin typeface="Calibri" pitchFamily="34" charset="0"/>
                <a:cs typeface="Calibri" pitchFamily="34" charset="0"/>
              </a:defRPr>
            </a:lvl1p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cxnSp>
        <p:nvCxnSpPr>
          <p:cNvPr id="11" name="Straight Connector 10"/>
          <p:cNvCxnSpPr/>
          <p:nvPr userDrawn="1"/>
        </p:nvCxnSpPr>
        <p:spPr>
          <a:xfrm>
            <a:off x="395536" y="658918"/>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891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52636"/>
            <a:ext cx="8352928" cy="405000"/>
          </a:xfr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Content Placeholder 2"/>
          <p:cNvSpPr>
            <a:spLocks noGrp="1"/>
          </p:cNvSpPr>
          <p:nvPr>
            <p:ph sz="half" idx="1"/>
          </p:nvPr>
        </p:nvSpPr>
        <p:spPr>
          <a:xfrm>
            <a:off x="395536" y="735546"/>
            <a:ext cx="4104000" cy="3618000"/>
          </a:xfrm>
        </p:spPr>
        <p:txBody>
          <a:bodyPr>
            <a:normAutofit/>
          </a:bodyPr>
          <a:lstStyle>
            <a:lvl1pPr marL="135731" indent="-135731">
              <a:spcBef>
                <a:spcPts val="225"/>
              </a:spcBef>
              <a:defRPr sz="1200">
                <a:latin typeface="Calibri" pitchFamily="34" charset="0"/>
                <a:cs typeface="Calibri" pitchFamily="34" charset="0"/>
              </a:defRPr>
            </a:lvl1pPr>
            <a:lvl2pPr marL="271463" indent="-135731">
              <a:spcBef>
                <a:spcPts val="225"/>
              </a:spcBef>
              <a:defRPr sz="1200">
                <a:latin typeface="Calibri" pitchFamily="34" charset="0"/>
                <a:cs typeface="Calibri" pitchFamily="34" charset="0"/>
              </a:defRPr>
            </a:lvl2pPr>
            <a:lvl3pPr marL="407194" indent="-135731">
              <a:spcBef>
                <a:spcPts val="225"/>
              </a:spcBef>
              <a:defRPr sz="1050">
                <a:latin typeface="Calibri" pitchFamily="34" charset="0"/>
                <a:cs typeface="Calibri" pitchFamily="34" charset="0"/>
              </a:defRPr>
            </a:lvl3pPr>
            <a:lvl4pPr marL="535781" indent="-128588">
              <a:spcBef>
                <a:spcPts val="225"/>
              </a:spcBef>
              <a:defRPr sz="1050">
                <a:latin typeface="Calibri" pitchFamily="34" charset="0"/>
                <a:cs typeface="Calibri" pitchFamily="34" charset="0"/>
              </a:defRPr>
            </a:lvl4pPr>
            <a:lvl5pPr>
              <a:defRPr sz="82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35500" y="748608"/>
            <a:ext cx="4104000" cy="3618000"/>
          </a:xfrm>
        </p:spPr>
        <p:txBody>
          <a:bodyPr>
            <a:normAutofit/>
          </a:bodyPr>
          <a:lstStyle>
            <a:lvl1pPr marL="135731" indent="-135731">
              <a:spcBef>
                <a:spcPts val="225"/>
              </a:spcBef>
              <a:defRPr sz="1200">
                <a:latin typeface="Calibri" pitchFamily="34" charset="0"/>
                <a:cs typeface="Calibri" pitchFamily="34" charset="0"/>
              </a:defRPr>
            </a:lvl1pPr>
            <a:lvl2pPr marL="271463" indent="-135731">
              <a:spcBef>
                <a:spcPts val="225"/>
              </a:spcBef>
              <a:defRPr sz="1200">
                <a:latin typeface="Calibri" pitchFamily="34" charset="0"/>
                <a:cs typeface="Calibri" pitchFamily="34" charset="0"/>
              </a:defRPr>
            </a:lvl2pPr>
            <a:lvl3pPr marL="407194" indent="-135731">
              <a:spcBef>
                <a:spcPts val="225"/>
              </a:spcBef>
              <a:defRPr sz="1050">
                <a:latin typeface="Calibri" pitchFamily="34" charset="0"/>
                <a:cs typeface="Calibri" pitchFamily="34" charset="0"/>
              </a:defRPr>
            </a:lvl3pPr>
            <a:lvl4pPr marL="535781" indent="-128588">
              <a:spcBef>
                <a:spcPts val="225"/>
              </a:spcBef>
              <a:defRPr sz="1050">
                <a:latin typeface="Calibri" pitchFamily="34" charset="0"/>
                <a:cs typeface="Calibri" pitchFamily="34" charset="0"/>
              </a:defRPr>
            </a:lvl4pPr>
            <a:lvl5pPr>
              <a:defRPr sz="82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Date Placeholder 4"/>
          <p:cNvSpPr>
            <a:spLocks noGrp="1"/>
          </p:cNvSpPr>
          <p:nvPr>
            <p:ph type="dt" sz="half" idx="10"/>
          </p:nvPr>
        </p:nvSpPr>
        <p:spPr/>
        <p:txBody>
          <a:body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cxnSp>
        <p:nvCxnSpPr>
          <p:cNvPr id="11" name="Straight Connector 10"/>
          <p:cNvCxnSpPr/>
          <p:nvPr userDrawn="1"/>
        </p:nvCxnSpPr>
        <p:spPr>
          <a:xfrm>
            <a:off x="395536" y="658918"/>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09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455305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52636"/>
            <a:ext cx="8352928" cy="405000"/>
          </a:xfr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Content Placeholder 2"/>
          <p:cNvSpPr>
            <a:spLocks noGrp="1"/>
          </p:cNvSpPr>
          <p:nvPr>
            <p:ph sz="half" idx="1"/>
          </p:nvPr>
        </p:nvSpPr>
        <p:spPr>
          <a:xfrm>
            <a:off x="395536" y="735546"/>
            <a:ext cx="4104000" cy="3618000"/>
          </a:xfrm>
        </p:spPr>
        <p:txBody>
          <a:bodyPr>
            <a:normAutofit/>
          </a:bodyPr>
          <a:lstStyle>
            <a:lvl1pPr marL="135731" indent="-135731">
              <a:spcBef>
                <a:spcPts val="225"/>
              </a:spcBef>
              <a:defRPr sz="1200">
                <a:latin typeface="Calibri" pitchFamily="34" charset="0"/>
                <a:cs typeface="Calibri" pitchFamily="34" charset="0"/>
              </a:defRPr>
            </a:lvl1pPr>
            <a:lvl2pPr marL="271463" indent="-135731">
              <a:spcBef>
                <a:spcPts val="225"/>
              </a:spcBef>
              <a:defRPr sz="1200">
                <a:latin typeface="Calibri" pitchFamily="34" charset="0"/>
                <a:cs typeface="Calibri" pitchFamily="34" charset="0"/>
              </a:defRPr>
            </a:lvl2pPr>
            <a:lvl3pPr marL="407194" indent="-135731">
              <a:spcBef>
                <a:spcPts val="225"/>
              </a:spcBef>
              <a:defRPr sz="1050">
                <a:latin typeface="Calibri" pitchFamily="34" charset="0"/>
                <a:cs typeface="Calibri" pitchFamily="34" charset="0"/>
              </a:defRPr>
            </a:lvl3pPr>
            <a:lvl4pPr marL="535781" indent="-128588">
              <a:spcBef>
                <a:spcPts val="225"/>
              </a:spcBef>
              <a:defRPr sz="1050">
                <a:latin typeface="Calibri" pitchFamily="34" charset="0"/>
                <a:cs typeface="Calibri" pitchFamily="34" charset="0"/>
              </a:defRPr>
            </a:lvl4pPr>
            <a:lvl5pPr>
              <a:defRPr sz="82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35500" y="735546"/>
            <a:ext cx="4104000" cy="3618000"/>
          </a:xfrm>
        </p:spPr>
        <p:txBody>
          <a:bodyPr>
            <a:normAutofit/>
          </a:bodyPr>
          <a:lstStyle>
            <a:lvl1pPr marL="135731" indent="-135731">
              <a:spcBef>
                <a:spcPts val="225"/>
              </a:spcBef>
              <a:defRPr sz="1200">
                <a:latin typeface="Calibri" pitchFamily="34" charset="0"/>
                <a:cs typeface="Calibri" pitchFamily="34" charset="0"/>
              </a:defRPr>
            </a:lvl1pPr>
            <a:lvl2pPr marL="271463" indent="-135731">
              <a:spcBef>
                <a:spcPts val="225"/>
              </a:spcBef>
              <a:defRPr sz="1200">
                <a:latin typeface="Calibri" pitchFamily="34" charset="0"/>
                <a:cs typeface="Calibri" pitchFamily="34" charset="0"/>
              </a:defRPr>
            </a:lvl2pPr>
            <a:lvl3pPr marL="407194" indent="-135731">
              <a:spcBef>
                <a:spcPts val="225"/>
              </a:spcBef>
              <a:defRPr sz="1050">
                <a:latin typeface="Calibri" pitchFamily="34" charset="0"/>
                <a:cs typeface="Calibri" pitchFamily="34" charset="0"/>
              </a:defRPr>
            </a:lvl3pPr>
            <a:lvl4pPr marL="535781" indent="-128588">
              <a:spcBef>
                <a:spcPts val="225"/>
              </a:spcBef>
              <a:defRPr sz="1050">
                <a:latin typeface="Calibri" pitchFamily="34" charset="0"/>
                <a:cs typeface="Calibri" pitchFamily="34" charset="0"/>
              </a:defRPr>
            </a:lvl4pPr>
            <a:lvl5pPr>
              <a:defRPr sz="82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Date Placeholder 4"/>
          <p:cNvSpPr>
            <a:spLocks noGrp="1"/>
          </p:cNvSpPr>
          <p:nvPr>
            <p:ph type="dt" sz="half" idx="10"/>
          </p:nvPr>
        </p:nvSpPr>
        <p:spPr/>
        <p:txBody>
          <a:bodyPr/>
          <a:lstStyle>
            <a:lvl1pPr>
              <a:defRPr>
                <a:latin typeface="Calibri" pitchFamily="34" charset="0"/>
                <a:cs typeface="Calibri" pitchFamily="34" charset="0"/>
              </a:defRPr>
            </a:lvl1p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cxnSp>
        <p:nvCxnSpPr>
          <p:cNvPr id="6" name="Straight Connector 5"/>
          <p:cNvCxnSpPr/>
          <p:nvPr userDrawn="1"/>
        </p:nvCxnSpPr>
        <p:spPr>
          <a:xfrm rot="5400000">
            <a:off x="2749036" y="2557252"/>
            <a:ext cx="3645000" cy="1588"/>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0138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49492"/>
            <a:ext cx="8352928" cy="405000"/>
          </a:xfr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Text Placeholder 2"/>
          <p:cNvSpPr>
            <a:spLocks noGrp="1"/>
          </p:cNvSpPr>
          <p:nvPr>
            <p:ph type="body" idx="1"/>
          </p:nvPr>
        </p:nvSpPr>
        <p:spPr>
          <a:xfrm>
            <a:off x="395536" y="789552"/>
            <a:ext cx="4104000" cy="270000"/>
          </a:xfrm>
        </p:spPr>
        <p:txBody>
          <a:bodyPr anchor="ctr" anchorCtr="0">
            <a:noAutofit/>
          </a:bodyPr>
          <a:lstStyle>
            <a:lvl1pPr marL="0" indent="0">
              <a:buNone/>
              <a:defRPr sz="1350" b="1">
                <a:latin typeface="Calibri" pitchFamily="34" charset="0"/>
                <a:cs typeface="Calibri"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95536" y="1069818"/>
            <a:ext cx="4104000" cy="3246593"/>
          </a:xfrm>
        </p:spPr>
        <p:txBody>
          <a:bodyPr>
            <a:normAutofit/>
          </a:bodyPr>
          <a:lstStyle>
            <a:lvl1pPr marL="135731" indent="-135731">
              <a:spcBef>
                <a:spcPts val="225"/>
              </a:spcBef>
              <a:tabLst/>
              <a:defRPr sz="1200">
                <a:latin typeface="Calibri" pitchFamily="34" charset="0"/>
                <a:cs typeface="Calibri" pitchFamily="34" charset="0"/>
              </a:defRPr>
            </a:lvl1pPr>
            <a:lvl2pPr marL="271463" indent="-135731">
              <a:spcBef>
                <a:spcPts val="225"/>
              </a:spcBef>
              <a:defRPr sz="1200">
                <a:latin typeface="Calibri" pitchFamily="34" charset="0"/>
                <a:cs typeface="Calibri" pitchFamily="34" charset="0"/>
              </a:defRPr>
            </a:lvl2pPr>
            <a:lvl3pPr marL="407194" indent="-135731">
              <a:spcBef>
                <a:spcPts val="225"/>
              </a:spcBef>
              <a:defRPr sz="1050">
                <a:latin typeface="Calibri" pitchFamily="34" charset="0"/>
                <a:cs typeface="Calibri" pitchFamily="34" charset="0"/>
              </a:defRPr>
            </a:lvl3pPr>
            <a:lvl4pPr marL="535781" indent="-128588">
              <a:spcBef>
                <a:spcPts val="225"/>
              </a:spcBef>
              <a:defRPr sz="1050">
                <a:latin typeface="Calibri" pitchFamily="34" charset="0"/>
                <a:cs typeface="Calibri" pitchFamily="34" charset="0"/>
              </a:defRPr>
            </a:lvl4pPr>
            <a:lvl5pPr>
              <a:defRPr sz="825"/>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789552"/>
            <a:ext cx="4104000" cy="270000"/>
          </a:xfrm>
        </p:spPr>
        <p:txBody>
          <a:bodyPr anchor="ctr" anchorCtr="0">
            <a:noAutofit/>
          </a:bodyPr>
          <a:lstStyle>
            <a:lvl1pPr marL="0" indent="0">
              <a:buNone/>
              <a:defRPr sz="1350" b="1">
                <a:latin typeface="Calibri" pitchFamily="34" charset="0"/>
                <a:cs typeface="Calibri"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5" y="1069818"/>
            <a:ext cx="4104000" cy="3246593"/>
          </a:xfrm>
        </p:spPr>
        <p:txBody>
          <a:bodyPr>
            <a:normAutofit/>
          </a:bodyPr>
          <a:lstStyle>
            <a:lvl1pPr marL="135731" indent="-135731">
              <a:spcBef>
                <a:spcPts val="225"/>
              </a:spcBef>
              <a:defRPr sz="1200">
                <a:latin typeface="Calibri" pitchFamily="34" charset="0"/>
                <a:cs typeface="Calibri" pitchFamily="34" charset="0"/>
              </a:defRPr>
            </a:lvl1pPr>
            <a:lvl2pPr marL="271463" indent="-135731">
              <a:spcBef>
                <a:spcPts val="225"/>
              </a:spcBef>
              <a:defRPr sz="1200">
                <a:latin typeface="Calibri" pitchFamily="34" charset="0"/>
                <a:cs typeface="Calibri" pitchFamily="34" charset="0"/>
              </a:defRPr>
            </a:lvl2pPr>
            <a:lvl3pPr marL="407194" indent="-135731">
              <a:spcBef>
                <a:spcPts val="225"/>
              </a:spcBef>
              <a:defRPr sz="1050">
                <a:latin typeface="Calibri" pitchFamily="34" charset="0"/>
                <a:cs typeface="Calibri" pitchFamily="34" charset="0"/>
              </a:defRPr>
            </a:lvl3pPr>
            <a:lvl4pPr marL="535781" indent="-128588">
              <a:spcBef>
                <a:spcPts val="225"/>
              </a:spcBef>
              <a:defRPr sz="1050">
                <a:latin typeface="Calibri" pitchFamily="34" charset="0"/>
                <a:cs typeface="Calibri" pitchFamily="34" charset="0"/>
              </a:defRPr>
            </a:lvl4pPr>
            <a:lvl5pPr>
              <a:defRPr sz="825"/>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6"/>
          <p:cNvSpPr>
            <a:spLocks noGrp="1"/>
          </p:cNvSpPr>
          <p:nvPr>
            <p:ph type="dt" sz="half" idx="10"/>
          </p:nvPr>
        </p:nvSpPr>
        <p:spPr/>
        <p:txBody>
          <a:body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cxnSp>
        <p:nvCxnSpPr>
          <p:cNvPr id="13" name="Straight Connector 12"/>
          <p:cNvCxnSpPr/>
          <p:nvPr userDrawn="1"/>
        </p:nvCxnSpPr>
        <p:spPr>
          <a:xfrm>
            <a:off x="395536" y="658918"/>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393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49492"/>
            <a:ext cx="8352928" cy="405000"/>
          </a:xfr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Date Placeholder 2"/>
          <p:cNvSpPr>
            <a:spLocks noGrp="1"/>
          </p:cNvSpPr>
          <p:nvPr>
            <p:ph type="dt" sz="half" idx="10"/>
          </p:nvPr>
        </p:nvSpPr>
        <p:spPr/>
        <p:txBody>
          <a:body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cxnSp>
        <p:nvCxnSpPr>
          <p:cNvPr id="9" name="Straight Connector 8"/>
          <p:cNvCxnSpPr/>
          <p:nvPr userDrawn="1"/>
        </p:nvCxnSpPr>
        <p:spPr>
          <a:xfrm>
            <a:off x="395536" y="658918"/>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776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spTree>
    <p:extLst>
      <p:ext uri="{BB962C8B-B14F-4D97-AF65-F5344CB8AC3E}">
        <p14:creationId xmlns:p14="http://schemas.microsoft.com/office/powerpoint/2010/main" val="3420049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5" y="254794"/>
            <a:ext cx="3312000" cy="534758"/>
          </a:xfrm>
        </p:spPr>
        <p:txBody>
          <a:bodyPr anchor="t">
            <a:noAutofit/>
          </a:bodyPr>
          <a:lstStyle>
            <a:lvl1pPr algn="l">
              <a:lnSpc>
                <a:spcPct val="80000"/>
              </a:lnSpc>
              <a:defRPr sz="2100" b="1">
                <a:latin typeface="Calibri" pitchFamily="34" charset="0"/>
                <a:cs typeface="Calibri" pitchFamily="34" charset="0"/>
              </a:defRPr>
            </a:lvl1pPr>
          </a:lstStyle>
          <a:p>
            <a:r>
              <a:rPr lang="en-US" dirty="0"/>
              <a:t>CLICK TO EDIT MASTER TITLE STYLE</a:t>
            </a:r>
            <a:endParaRPr lang="en-ZA" dirty="0"/>
          </a:p>
        </p:txBody>
      </p:sp>
      <p:sp>
        <p:nvSpPr>
          <p:cNvPr id="3" name="Content Placeholder 2"/>
          <p:cNvSpPr>
            <a:spLocks noGrp="1"/>
          </p:cNvSpPr>
          <p:nvPr>
            <p:ph idx="1"/>
          </p:nvPr>
        </p:nvSpPr>
        <p:spPr>
          <a:xfrm>
            <a:off x="3811582" y="254794"/>
            <a:ext cx="4932000" cy="4104000"/>
          </a:xfrm>
        </p:spPr>
        <p:txBody>
          <a:bodyPr>
            <a:normAutofit/>
          </a:bodyPr>
          <a:lstStyle>
            <a:lvl1pPr marL="135731" indent="-135731">
              <a:defRPr sz="1200">
                <a:latin typeface="Calibri" pitchFamily="34" charset="0"/>
                <a:cs typeface="Calibri" pitchFamily="34" charset="0"/>
              </a:defRPr>
            </a:lvl1pPr>
            <a:lvl2pPr marL="271463" indent="-135731">
              <a:defRPr sz="1200">
                <a:latin typeface="Calibri" pitchFamily="34" charset="0"/>
                <a:cs typeface="Calibri" pitchFamily="34" charset="0"/>
              </a:defRPr>
            </a:lvl2pPr>
            <a:lvl3pPr marL="407194" indent="-135731">
              <a:defRPr sz="1050">
                <a:latin typeface="Calibri" pitchFamily="34" charset="0"/>
                <a:cs typeface="Calibri" pitchFamily="34" charset="0"/>
              </a:defRPr>
            </a:lvl3pPr>
            <a:lvl4pPr marL="535781" indent="-128588">
              <a:defRPr sz="1050">
                <a:latin typeface="Calibri" pitchFamily="34" charset="0"/>
                <a:cs typeface="Calibri" pitchFamily="34" charset="0"/>
              </a:defRPr>
            </a:lvl4pPr>
            <a:lvl5pPr>
              <a:defRPr sz="825"/>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395535" y="897564"/>
            <a:ext cx="3312000" cy="3456000"/>
          </a:xfrm>
        </p:spPr>
        <p:txBody>
          <a:bodyPr>
            <a:normAutofit/>
          </a:bodyPr>
          <a:lstStyle>
            <a:lvl1pPr marL="133350" indent="-133350">
              <a:spcBef>
                <a:spcPts val="450"/>
              </a:spcBef>
              <a:buFont typeface="Arial" pitchFamily="34" charset="0"/>
              <a:buChar char="•"/>
              <a:defRPr sz="1200">
                <a:latin typeface="Calibri" pitchFamily="34" charset="0"/>
                <a:cs typeface="Calibri" pitchFamily="34" charset="0"/>
              </a:defRPr>
            </a:lvl1pPr>
            <a:lvl2pPr marL="266700" indent="-133350">
              <a:buFont typeface="Arial" pitchFamily="34" charse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a:p>
            <a:pPr lvl="1"/>
            <a:endParaRPr lang="en-US" dirty="0"/>
          </a:p>
          <a:p>
            <a:pPr lvl="0"/>
            <a:endParaRPr lang="en-US" dirty="0"/>
          </a:p>
        </p:txBody>
      </p:sp>
      <p:sp>
        <p:nvSpPr>
          <p:cNvPr id="5" name="Date Placeholder 4"/>
          <p:cNvSpPr>
            <a:spLocks noGrp="1"/>
          </p:cNvSpPr>
          <p:nvPr>
            <p:ph type="dt" sz="half" idx="10"/>
          </p:nvPr>
        </p:nvSpPr>
        <p:spPr/>
        <p:txBody>
          <a:body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cxnSp>
        <p:nvCxnSpPr>
          <p:cNvPr id="6" name="Straight Connector 5"/>
          <p:cNvCxnSpPr/>
          <p:nvPr userDrawn="1"/>
        </p:nvCxnSpPr>
        <p:spPr>
          <a:xfrm>
            <a:off x="395536" y="789552"/>
            <a:ext cx="331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0229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49492"/>
            <a:ext cx="8352928" cy="405000"/>
          </a:xfr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Date Placeholder 2"/>
          <p:cNvSpPr>
            <a:spLocks noGrp="1"/>
          </p:cNvSpPr>
          <p:nvPr>
            <p:ph type="dt" sz="half" idx="10"/>
          </p:nvPr>
        </p:nvSpPr>
        <p:spPr/>
        <p:txBody>
          <a:bodyPr/>
          <a:lstStyle>
            <a:lvl1pPr>
              <a:defRPr>
                <a:latin typeface="Calibri" pitchFamily="34" charset="0"/>
                <a:cs typeface="Calibri" pitchFamily="34" charset="0"/>
              </a:defRPr>
            </a:lvl1p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sp>
        <p:nvSpPr>
          <p:cNvPr id="5" name="Content Placeholder 4"/>
          <p:cNvSpPr>
            <a:spLocks noGrp="1"/>
          </p:cNvSpPr>
          <p:nvPr>
            <p:ph sz="quarter" idx="11"/>
          </p:nvPr>
        </p:nvSpPr>
        <p:spPr>
          <a:xfrm>
            <a:off x="395288" y="789385"/>
            <a:ext cx="2664000" cy="3591000"/>
          </a:xfrm>
        </p:spPr>
        <p:txBody>
          <a:bodyPr>
            <a:normAutofit/>
          </a:bodyPr>
          <a:lstStyle>
            <a:lvl1pPr marL="133350" indent="-133350">
              <a:defRPr sz="1200">
                <a:latin typeface="Calibri" pitchFamily="34" charset="0"/>
                <a:cs typeface="Calibri" pitchFamily="34" charset="0"/>
              </a:defRPr>
            </a:lvl1pPr>
            <a:lvl2pPr marL="266700" indent="-133350">
              <a:defRPr sz="1200">
                <a:latin typeface="Calibri" pitchFamily="34" charset="0"/>
                <a:cs typeface="Calibri" pitchFamily="34" charset="0"/>
              </a:defRPr>
            </a:lvl2pPr>
            <a:lvl3pPr marL="398860" indent="-132160">
              <a:defRPr sz="1050">
                <a:latin typeface="Calibri" pitchFamily="34" charset="0"/>
                <a:cs typeface="Calibri" pitchFamily="34" charset="0"/>
              </a:defRPr>
            </a:lvl3pPr>
            <a:lvl4pPr marL="545306" indent="-146447">
              <a:defRPr sz="900">
                <a:latin typeface="Calibri" pitchFamily="34" charset="0"/>
                <a:cs typeface="Calibri" pitchFamily="34" charset="0"/>
              </a:defRPr>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6" name="Straight Connector 5"/>
          <p:cNvCxnSpPr/>
          <p:nvPr userDrawn="1"/>
        </p:nvCxnSpPr>
        <p:spPr>
          <a:xfrm>
            <a:off x="395536" y="658918"/>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Content Placeholder 4"/>
          <p:cNvSpPr>
            <a:spLocks noGrp="1"/>
          </p:cNvSpPr>
          <p:nvPr>
            <p:ph sz="quarter" idx="12"/>
          </p:nvPr>
        </p:nvSpPr>
        <p:spPr>
          <a:xfrm>
            <a:off x="3239876" y="789385"/>
            <a:ext cx="2664000" cy="3591000"/>
          </a:xfrm>
        </p:spPr>
        <p:txBody>
          <a:bodyPr>
            <a:normAutofit/>
          </a:bodyPr>
          <a:lstStyle>
            <a:lvl1pPr marL="133350" indent="-133350">
              <a:defRPr sz="1200">
                <a:latin typeface="Calibri" pitchFamily="34" charset="0"/>
                <a:cs typeface="Calibri" pitchFamily="34" charset="0"/>
              </a:defRPr>
            </a:lvl1pPr>
            <a:lvl2pPr marL="266700" indent="-133350">
              <a:defRPr sz="1200">
                <a:latin typeface="Calibri" pitchFamily="34" charset="0"/>
                <a:cs typeface="Calibri" pitchFamily="34" charset="0"/>
              </a:defRPr>
            </a:lvl2pPr>
            <a:lvl3pPr marL="398860" indent="-132160">
              <a:defRPr sz="1050">
                <a:latin typeface="Calibri" pitchFamily="34" charset="0"/>
                <a:cs typeface="Calibri" pitchFamily="34" charset="0"/>
              </a:defRPr>
            </a:lvl3pPr>
            <a:lvl4pPr marL="545306" indent="-146447">
              <a:defRPr sz="900">
                <a:latin typeface="Calibri" pitchFamily="34" charset="0"/>
                <a:cs typeface="Calibri" pitchFamily="34" charset="0"/>
              </a:defRPr>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4"/>
          <p:cNvSpPr>
            <a:spLocks noGrp="1"/>
          </p:cNvSpPr>
          <p:nvPr>
            <p:ph sz="quarter" idx="13"/>
          </p:nvPr>
        </p:nvSpPr>
        <p:spPr>
          <a:xfrm>
            <a:off x="6084464" y="789385"/>
            <a:ext cx="2664000" cy="3591000"/>
          </a:xfrm>
        </p:spPr>
        <p:txBody>
          <a:bodyPr>
            <a:normAutofit/>
          </a:bodyPr>
          <a:lstStyle>
            <a:lvl1pPr marL="133350" indent="-133350">
              <a:defRPr sz="1200">
                <a:latin typeface="Calibri" pitchFamily="34" charset="0"/>
                <a:cs typeface="Calibri" pitchFamily="34" charset="0"/>
              </a:defRPr>
            </a:lvl1pPr>
            <a:lvl2pPr marL="266700" indent="-133350">
              <a:defRPr sz="1200">
                <a:latin typeface="Calibri" pitchFamily="34" charset="0"/>
                <a:cs typeface="Calibri" pitchFamily="34" charset="0"/>
              </a:defRPr>
            </a:lvl2pPr>
            <a:lvl3pPr marL="398860" indent="-132160">
              <a:defRPr sz="1050">
                <a:latin typeface="Calibri" pitchFamily="34" charset="0"/>
                <a:cs typeface="Calibri" pitchFamily="34" charset="0"/>
              </a:defRPr>
            </a:lvl3pPr>
            <a:lvl4pPr marL="545306" indent="-146447">
              <a:defRPr sz="900">
                <a:latin typeface="Calibri" pitchFamily="34" charset="0"/>
                <a:cs typeface="Calibri" pitchFamily="34" charset="0"/>
              </a:defRPr>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586639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49492"/>
            <a:ext cx="8352928" cy="405000"/>
          </a:xfr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Date Placeholder 2"/>
          <p:cNvSpPr>
            <a:spLocks noGrp="1"/>
          </p:cNvSpPr>
          <p:nvPr>
            <p:ph type="dt" sz="half" idx="10"/>
          </p:nvPr>
        </p:nvSpPr>
        <p:spPr/>
        <p:txBody>
          <a:bodyPr/>
          <a:lstStyle>
            <a:lvl1pPr>
              <a:defRPr>
                <a:latin typeface="Calibri" pitchFamily="34" charset="0"/>
                <a:cs typeface="Calibri" pitchFamily="34" charset="0"/>
              </a:defRPr>
            </a:lvl1p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sp>
        <p:nvSpPr>
          <p:cNvPr id="5" name="Content Placeholder 4"/>
          <p:cNvSpPr>
            <a:spLocks noGrp="1"/>
          </p:cNvSpPr>
          <p:nvPr>
            <p:ph sz="quarter" idx="11"/>
          </p:nvPr>
        </p:nvSpPr>
        <p:spPr>
          <a:xfrm>
            <a:off x="395288" y="758677"/>
            <a:ext cx="2664000" cy="1782000"/>
          </a:xfrm>
        </p:spPr>
        <p:txBody>
          <a:bodyPr>
            <a:normAutofit/>
          </a:bodyPr>
          <a:lstStyle>
            <a:lvl1pPr marL="133350" indent="-133350">
              <a:defRPr sz="1200">
                <a:latin typeface="Calibri" pitchFamily="34" charset="0"/>
                <a:cs typeface="Calibri" pitchFamily="34" charset="0"/>
              </a:defRPr>
            </a:lvl1pPr>
            <a:lvl2pPr marL="266700" indent="-133350">
              <a:defRPr sz="1200">
                <a:latin typeface="Calibri" pitchFamily="34" charset="0"/>
                <a:cs typeface="Calibri" pitchFamily="34" charset="0"/>
              </a:defRPr>
            </a:lvl2pPr>
            <a:lvl3pPr marL="398860" indent="-132160">
              <a:defRPr sz="1050">
                <a:latin typeface="Calibri" pitchFamily="34" charset="0"/>
                <a:cs typeface="Calibri" pitchFamily="34" charset="0"/>
              </a:defRPr>
            </a:lvl3pPr>
            <a:lvl4pPr marL="545306" indent="-146447">
              <a:defRPr sz="900">
                <a:latin typeface="Calibri" pitchFamily="34" charset="0"/>
                <a:cs typeface="Calibri" pitchFamily="34" charset="0"/>
              </a:defRPr>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6" name="Straight Connector 5"/>
          <p:cNvCxnSpPr/>
          <p:nvPr userDrawn="1"/>
        </p:nvCxnSpPr>
        <p:spPr>
          <a:xfrm>
            <a:off x="395536" y="658918"/>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Content Placeholder 4"/>
          <p:cNvSpPr>
            <a:spLocks noGrp="1"/>
          </p:cNvSpPr>
          <p:nvPr>
            <p:ph sz="quarter" idx="12"/>
          </p:nvPr>
        </p:nvSpPr>
        <p:spPr>
          <a:xfrm>
            <a:off x="3239876" y="758677"/>
            <a:ext cx="2664000" cy="1782000"/>
          </a:xfrm>
        </p:spPr>
        <p:txBody>
          <a:bodyPr>
            <a:normAutofit/>
          </a:bodyPr>
          <a:lstStyle>
            <a:lvl1pPr marL="133350" indent="-133350">
              <a:defRPr sz="1200">
                <a:latin typeface="Calibri" pitchFamily="34" charset="0"/>
                <a:cs typeface="Calibri" pitchFamily="34" charset="0"/>
              </a:defRPr>
            </a:lvl1pPr>
            <a:lvl2pPr marL="266700" indent="-133350">
              <a:defRPr sz="1200">
                <a:latin typeface="Calibri" pitchFamily="34" charset="0"/>
                <a:cs typeface="Calibri" pitchFamily="34" charset="0"/>
              </a:defRPr>
            </a:lvl2pPr>
            <a:lvl3pPr marL="398860" indent="-132160">
              <a:defRPr sz="1050">
                <a:latin typeface="Calibri" pitchFamily="34" charset="0"/>
                <a:cs typeface="Calibri" pitchFamily="34" charset="0"/>
              </a:defRPr>
            </a:lvl3pPr>
            <a:lvl4pPr marL="545306" indent="-146447">
              <a:defRPr sz="900">
                <a:latin typeface="Calibri" pitchFamily="34" charset="0"/>
                <a:cs typeface="Calibri" pitchFamily="34" charset="0"/>
              </a:defRPr>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4"/>
          <p:cNvSpPr>
            <a:spLocks noGrp="1"/>
          </p:cNvSpPr>
          <p:nvPr>
            <p:ph sz="quarter" idx="13"/>
          </p:nvPr>
        </p:nvSpPr>
        <p:spPr>
          <a:xfrm>
            <a:off x="6084464" y="758677"/>
            <a:ext cx="2664000" cy="1782000"/>
          </a:xfrm>
        </p:spPr>
        <p:txBody>
          <a:bodyPr>
            <a:normAutofit/>
          </a:bodyPr>
          <a:lstStyle>
            <a:lvl1pPr marL="133350" indent="-133350">
              <a:defRPr sz="1200">
                <a:latin typeface="Calibri" pitchFamily="34" charset="0"/>
                <a:cs typeface="Calibri" pitchFamily="34" charset="0"/>
              </a:defRPr>
            </a:lvl1pPr>
            <a:lvl2pPr marL="266700" indent="-133350">
              <a:defRPr sz="1200">
                <a:latin typeface="Calibri" pitchFamily="34" charset="0"/>
                <a:cs typeface="Calibri" pitchFamily="34" charset="0"/>
              </a:defRPr>
            </a:lvl2pPr>
            <a:lvl3pPr marL="398860" indent="-132160">
              <a:defRPr sz="1050">
                <a:latin typeface="Calibri" pitchFamily="34" charset="0"/>
                <a:cs typeface="Calibri" pitchFamily="34" charset="0"/>
              </a:defRPr>
            </a:lvl3pPr>
            <a:lvl4pPr marL="545306" indent="-146447">
              <a:defRPr sz="900">
                <a:latin typeface="Calibri" pitchFamily="34" charset="0"/>
                <a:cs typeface="Calibri" pitchFamily="34" charset="0"/>
              </a:defRPr>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Content Placeholder 4"/>
          <p:cNvSpPr>
            <a:spLocks noGrp="1"/>
          </p:cNvSpPr>
          <p:nvPr>
            <p:ph sz="quarter" idx="14"/>
          </p:nvPr>
        </p:nvSpPr>
        <p:spPr>
          <a:xfrm>
            <a:off x="395288" y="2595048"/>
            <a:ext cx="2664000" cy="1782000"/>
          </a:xfrm>
        </p:spPr>
        <p:txBody>
          <a:bodyPr>
            <a:normAutofit/>
          </a:bodyPr>
          <a:lstStyle>
            <a:lvl1pPr marL="133350" indent="-133350">
              <a:defRPr sz="1200">
                <a:latin typeface="Calibri" pitchFamily="34" charset="0"/>
                <a:cs typeface="Calibri" pitchFamily="34" charset="0"/>
              </a:defRPr>
            </a:lvl1pPr>
            <a:lvl2pPr marL="266700" indent="-133350">
              <a:defRPr sz="1200">
                <a:latin typeface="Calibri" pitchFamily="34" charset="0"/>
                <a:cs typeface="Calibri" pitchFamily="34" charset="0"/>
              </a:defRPr>
            </a:lvl2pPr>
            <a:lvl3pPr marL="398860" indent="-132160">
              <a:defRPr sz="1050">
                <a:latin typeface="Calibri" pitchFamily="34" charset="0"/>
                <a:cs typeface="Calibri" pitchFamily="34" charset="0"/>
              </a:defRPr>
            </a:lvl3pPr>
            <a:lvl4pPr marL="545306" indent="-146447">
              <a:defRPr sz="900">
                <a:latin typeface="Calibri" pitchFamily="34" charset="0"/>
                <a:cs typeface="Calibri" pitchFamily="34" charset="0"/>
              </a:defRPr>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4"/>
          <p:cNvSpPr>
            <a:spLocks noGrp="1"/>
          </p:cNvSpPr>
          <p:nvPr>
            <p:ph sz="quarter" idx="15"/>
          </p:nvPr>
        </p:nvSpPr>
        <p:spPr>
          <a:xfrm>
            <a:off x="3239876" y="2595048"/>
            <a:ext cx="2664000" cy="1782000"/>
          </a:xfrm>
        </p:spPr>
        <p:txBody>
          <a:bodyPr>
            <a:normAutofit/>
          </a:bodyPr>
          <a:lstStyle>
            <a:lvl1pPr marL="133350" indent="-133350">
              <a:defRPr sz="1200">
                <a:latin typeface="Calibri" pitchFamily="34" charset="0"/>
                <a:cs typeface="Calibri" pitchFamily="34" charset="0"/>
              </a:defRPr>
            </a:lvl1pPr>
            <a:lvl2pPr marL="266700" indent="-133350">
              <a:defRPr sz="1200">
                <a:latin typeface="Calibri" pitchFamily="34" charset="0"/>
                <a:cs typeface="Calibri" pitchFamily="34" charset="0"/>
              </a:defRPr>
            </a:lvl2pPr>
            <a:lvl3pPr marL="398860" indent="-132160">
              <a:defRPr sz="1050">
                <a:latin typeface="Calibri" pitchFamily="34" charset="0"/>
                <a:cs typeface="Calibri" pitchFamily="34" charset="0"/>
              </a:defRPr>
            </a:lvl3pPr>
            <a:lvl4pPr marL="545306" indent="-146447">
              <a:defRPr sz="900">
                <a:latin typeface="Calibri" pitchFamily="34" charset="0"/>
                <a:cs typeface="Calibri" pitchFamily="34" charset="0"/>
              </a:defRPr>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4"/>
          <p:cNvSpPr>
            <a:spLocks noGrp="1"/>
          </p:cNvSpPr>
          <p:nvPr>
            <p:ph sz="quarter" idx="16"/>
          </p:nvPr>
        </p:nvSpPr>
        <p:spPr>
          <a:xfrm>
            <a:off x="6084464" y="2595048"/>
            <a:ext cx="2664000" cy="1782000"/>
          </a:xfrm>
        </p:spPr>
        <p:txBody>
          <a:bodyPr>
            <a:normAutofit/>
          </a:bodyPr>
          <a:lstStyle>
            <a:lvl1pPr marL="133350" indent="-133350">
              <a:defRPr sz="1200">
                <a:latin typeface="Calibri" pitchFamily="34" charset="0"/>
                <a:cs typeface="Calibri" pitchFamily="34" charset="0"/>
              </a:defRPr>
            </a:lvl1pPr>
            <a:lvl2pPr marL="266700" indent="-133350">
              <a:defRPr sz="1200">
                <a:latin typeface="Calibri" pitchFamily="34" charset="0"/>
                <a:cs typeface="Calibri" pitchFamily="34" charset="0"/>
              </a:defRPr>
            </a:lvl2pPr>
            <a:lvl3pPr marL="398860" indent="-132160">
              <a:defRPr sz="1050">
                <a:latin typeface="Calibri" pitchFamily="34" charset="0"/>
                <a:cs typeface="Calibri" pitchFamily="34" charset="0"/>
              </a:defRPr>
            </a:lvl3pPr>
            <a:lvl4pPr marL="545306" indent="-146447">
              <a:defRPr sz="900">
                <a:latin typeface="Calibri" pitchFamily="34" charset="0"/>
                <a:cs typeface="Calibri" pitchFamily="34" charset="0"/>
              </a:defRPr>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2562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3705877"/>
            <a:ext cx="8352928" cy="297000"/>
          </a:xfrm>
        </p:spPr>
        <p:txBody>
          <a:bodyPr tIns="0" bIns="0" anchor="ctr" anchorCtr="0">
            <a:noAutofit/>
          </a:bodyPr>
          <a:lstStyle>
            <a:lvl1pPr algn="l">
              <a:defRPr sz="2100" b="1">
                <a:latin typeface="Calibri" pitchFamily="34" charset="0"/>
                <a:cs typeface="Calibri" pitchFamily="34" charset="0"/>
              </a:defRPr>
            </a:lvl1pPr>
          </a:lstStyle>
          <a:p>
            <a:r>
              <a:rPr lang="en-US" dirty="0"/>
              <a:t>CLICK TO EDIT MASTER TITLE STYLE</a:t>
            </a:r>
            <a:endParaRPr lang="en-ZA" dirty="0"/>
          </a:p>
        </p:txBody>
      </p:sp>
      <p:sp>
        <p:nvSpPr>
          <p:cNvPr id="3" name="Picture Placeholder 2"/>
          <p:cNvSpPr>
            <a:spLocks noGrp="1"/>
          </p:cNvSpPr>
          <p:nvPr>
            <p:ph type="pic" idx="1"/>
          </p:nvPr>
        </p:nvSpPr>
        <p:spPr>
          <a:xfrm>
            <a:off x="395536" y="249492"/>
            <a:ext cx="8352928" cy="3374995"/>
          </a:xfrm>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ZA"/>
          </a:p>
        </p:txBody>
      </p:sp>
      <p:sp>
        <p:nvSpPr>
          <p:cNvPr id="4" name="Text Placeholder 3"/>
          <p:cNvSpPr>
            <a:spLocks noGrp="1"/>
          </p:cNvSpPr>
          <p:nvPr>
            <p:ph type="body" sz="half" idx="2"/>
          </p:nvPr>
        </p:nvSpPr>
        <p:spPr>
          <a:xfrm>
            <a:off x="395536" y="4079750"/>
            <a:ext cx="8352928" cy="270000"/>
          </a:xfrm>
        </p:spPr>
        <p:txBody>
          <a:bodyPr>
            <a:normAutofit/>
          </a:bodyPr>
          <a:lstStyle>
            <a:lvl1pPr marL="0" indent="0">
              <a:buNone/>
              <a:defRPr sz="1350" b="1">
                <a:latin typeface="Calibri" pitchFamily="34" charset="0"/>
                <a:cs typeface="Calibri"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cxnSp>
        <p:nvCxnSpPr>
          <p:cNvPr id="6" name="Straight Connector 5"/>
          <p:cNvCxnSpPr/>
          <p:nvPr userDrawn="1"/>
        </p:nvCxnSpPr>
        <p:spPr>
          <a:xfrm>
            <a:off x="395536" y="4032739"/>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6902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249492"/>
            <a:ext cx="8352928" cy="297000"/>
          </a:xfrm>
        </p:spPr>
        <p:txBody>
          <a:bodyPr tIns="0" bIns="0" anchor="ctr" anchorCtr="0">
            <a:noAutofit/>
          </a:bodyPr>
          <a:lstStyle>
            <a:lvl1pPr algn="l">
              <a:defRPr sz="2100" b="1">
                <a:latin typeface="Calibri" pitchFamily="34" charset="0"/>
                <a:cs typeface="Calibri" pitchFamily="34" charset="0"/>
              </a:defRPr>
            </a:lvl1pPr>
          </a:lstStyle>
          <a:p>
            <a:r>
              <a:rPr lang="en-US" dirty="0"/>
              <a:t>CLICK TO EDIT MASTER TITLE STYLE</a:t>
            </a:r>
            <a:endParaRPr lang="en-ZA" dirty="0"/>
          </a:p>
        </p:txBody>
      </p:sp>
      <p:sp>
        <p:nvSpPr>
          <p:cNvPr id="3" name="Picture Placeholder 2"/>
          <p:cNvSpPr>
            <a:spLocks noGrp="1"/>
          </p:cNvSpPr>
          <p:nvPr>
            <p:ph type="pic" idx="1"/>
          </p:nvPr>
        </p:nvSpPr>
        <p:spPr>
          <a:xfrm>
            <a:off x="395536" y="951570"/>
            <a:ext cx="8352928" cy="3374995"/>
          </a:xfrm>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ZA"/>
          </a:p>
        </p:txBody>
      </p:sp>
      <p:sp>
        <p:nvSpPr>
          <p:cNvPr id="4" name="Text Placeholder 3"/>
          <p:cNvSpPr>
            <a:spLocks noGrp="1"/>
          </p:cNvSpPr>
          <p:nvPr>
            <p:ph type="body" sz="half" idx="2"/>
          </p:nvPr>
        </p:nvSpPr>
        <p:spPr>
          <a:xfrm>
            <a:off x="395536" y="623366"/>
            <a:ext cx="8352928" cy="270000"/>
          </a:xfrm>
        </p:spPr>
        <p:txBody>
          <a:bodyPr>
            <a:normAutofit/>
          </a:bodyPr>
          <a:lstStyle>
            <a:lvl1pPr marL="0" indent="0">
              <a:buNone/>
              <a:defRPr sz="1350" b="1">
                <a:latin typeface="Calibri" pitchFamily="34" charset="0"/>
                <a:cs typeface="Calibri"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cxnSp>
        <p:nvCxnSpPr>
          <p:cNvPr id="6" name="Straight Connector 5"/>
          <p:cNvCxnSpPr/>
          <p:nvPr userDrawn="1"/>
        </p:nvCxnSpPr>
        <p:spPr>
          <a:xfrm>
            <a:off x="395536" y="576354"/>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8538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urple 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56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946096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22046120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42281282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42659050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7124876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24274267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4787477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29212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3826868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25769019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512000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7663675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1705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4057773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242"/>
          </a:xfrm>
          <a:prstGeom prst="rect">
            <a:avLst/>
          </a:prstGeom>
        </p:spPr>
      </p:pic>
    </p:spTree>
    <p:extLst>
      <p:ext uri="{BB962C8B-B14F-4D97-AF65-F5344CB8AC3E}">
        <p14:creationId xmlns:p14="http://schemas.microsoft.com/office/powerpoint/2010/main" val="381463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4965341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40728100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1363052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38089935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31172872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4993393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2390877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3341783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41409425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6083418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6078018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39637303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42876" y="4797048"/>
            <a:ext cx="785786" cy="273844"/>
          </a:xfrm>
          <a:prstGeom prst="rect">
            <a:avLst/>
          </a:prstGeom>
        </p:spPr>
        <p:txBody>
          <a:bodyPr/>
          <a:lstStyle/>
          <a:p>
            <a:pPr defTabSz="685783"/>
            <a:fld id="{4CBA27B8-439F-4D64-ABD2-87EBE1F77FD6}" type="datetimeFigureOut">
              <a:rPr lang="en-US" smtClean="0">
                <a:solidFill>
                  <a:prstClr val="black"/>
                </a:solidFill>
              </a:rPr>
              <a:pPr defTabSz="685783"/>
              <a:t>4/23/2018</a:t>
            </a:fld>
            <a:endParaRPr lang="en-ZA" dirty="0">
              <a:solidFill>
                <a:prstClr val="black"/>
              </a:solidFill>
            </a:endParaRPr>
          </a:p>
        </p:txBody>
      </p:sp>
    </p:spTree>
    <p:extLst>
      <p:ext uri="{BB962C8B-B14F-4D97-AF65-F5344CB8AC3E}">
        <p14:creationId xmlns:p14="http://schemas.microsoft.com/office/powerpoint/2010/main" val="9769640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7" y="194400"/>
            <a:ext cx="8352928" cy="324000"/>
          </a:xfrm>
          <a:prstGeom prst="rect">
            <a:avLst/>
          </a:prstGeo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Date Placeholder 2"/>
          <p:cNvSpPr>
            <a:spLocks noGrp="1"/>
          </p:cNvSpPr>
          <p:nvPr>
            <p:ph type="dt" sz="half" idx="10"/>
          </p:nvPr>
        </p:nvSpPr>
        <p:spPr>
          <a:xfrm>
            <a:off x="142876" y="4797047"/>
            <a:ext cx="785786" cy="273844"/>
          </a:xfrm>
          <a:prstGeom prst="rect">
            <a:avLst/>
          </a:prstGeom>
        </p:spPr>
        <p:txBody>
          <a:bodyPr/>
          <a:lstStyle/>
          <a:p>
            <a:pPr defTabSz="685783"/>
            <a:fld id="{4CBA27B8-439F-4D64-ABD2-87EBE1F77FD6}" type="datetimeFigureOut">
              <a:rPr lang="en-US" smtClean="0">
                <a:solidFill>
                  <a:prstClr val="black"/>
                </a:solidFill>
              </a:rPr>
              <a:pPr defTabSz="685783"/>
              <a:t>4/23/2018</a:t>
            </a:fld>
            <a:endParaRPr lang="en-ZA" dirty="0">
              <a:solidFill>
                <a:prstClr val="black"/>
              </a:solidFill>
            </a:endParaRPr>
          </a:p>
        </p:txBody>
      </p:sp>
      <p:cxnSp>
        <p:nvCxnSpPr>
          <p:cNvPr id="6" name="Straight Connector 5"/>
          <p:cNvCxnSpPr/>
          <p:nvPr userDrawn="1"/>
        </p:nvCxnSpPr>
        <p:spPr>
          <a:xfrm>
            <a:off x="395536" y="583765"/>
            <a:ext cx="8352000" cy="1191"/>
          </a:xfrm>
          <a:prstGeom prst="line">
            <a:avLst/>
          </a:prstGeom>
          <a:ln w="3175">
            <a:solidFill>
              <a:srgbClr val="1C3238"/>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506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14665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5699694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25100577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112661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8651192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12535260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4880870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rgbClr val="00AEEF"/>
                </a:solidFill>
              </a:defRPr>
            </a:lvl1pPr>
          </a:lstStyle>
          <a:p>
            <a:r>
              <a:rPr lang="en-US" dirty="0"/>
              <a:t>CLICK TO EDIT MASTER TITLE STYLE</a:t>
            </a:r>
          </a:p>
        </p:txBody>
      </p:sp>
    </p:spTree>
    <p:extLst>
      <p:ext uri="{BB962C8B-B14F-4D97-AF65-F5344CB8AC3E}">
        <p14:creationId xmlns:p14="http://schemas.microsoft.com/office/powerpoint/2010/main" val="686448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30" y="0"/>
            <a:ext cx="9143541" cy="5143242"/>
          </a:xfrm>
          <a:prstGeom prst="rect">
            <a:avLst/>
          </a:prstGeom>
        </p:spPr>
      </p:pic>
      <p:sp>
        <p:nvSpPr>
          <p:cNvPr id="7"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150689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31089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482777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08202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
        <p:nvSpPr>
          <p:cNvPr id="8" name="Title 1"/>
          <p:cNvSpPr>
            <a:spLocks noGrp="1"/>
          </p:cNvSpPr>
          <p:nvPr>
            <p:ph type="title" hasCustomPrompt="1"/>
          </p:nvPr>
        </p:nvSpPr>
        <p:spPr>
          <a:xfrm>
            <a:off x="323850" y="205946"/>
            <a:ext cx="7886700" cy="205335"/>
          </a:xfrm>
          <a:prstGeom prst="rect">
            <a:avLst/>
          </a:prstGeom>
        </p:spPr>
        <p:txBody>
          <a:bodyPr>
            <a:normAutofit/>
          </a:bodyPr>
          <a:lstStyle>
            <a:lvl1pPr>
              <a:defRPr sz="14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221642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7" y="249492"/>
            <a:ext cx="8352928" cy="432000"/>
          </a:xfrm>
          <a:prstGeom prst="rect">
            <a:avLst/>
          </a:prstGeom>
        </p:spPr>
        <p:txBody>
          <a:bodyPr/>
          <a:lstStyle>
            <a:lvl1pPr>
              <a:defRPr>
                <a:latin typeface="Calibri" pitchFamily="34" charset="0"/>
                <a:cs typeface="Calibri" pitchFamily="34" charset="0"/>
              </a:defRPr>
            </a:lvl1pPr>
          </a:lstStyle>
          <a:p>
            <a:r>
              <a:rPr lang="en-US" dirty="0"/>
              <a:t>CLICK TO EDIT MASTER TITLE STYLE</a:t>
            </a:r>
            <a:endParaRPr lang="en-ZA" dirty="0"/>
          </a:p>
        </p:txBody>
      </p:sp>
      <p:sp>
        <p:nvSpPr>
          <p:cNvPr id="3" name="Content Placeholder 2"/>
          <p:cNvSpPr>
            <a:spLocks noGrp="1"/>
          </p:cNvSpPr>
          <p:nvPr>
            <p:ph idx="1"/>
          </p:nvPr>
        </p:nvSpPr>
        <p:spPr>
          <a:xfrm>
            <a:off x="395537" y="751434"/>
            <a:ext cx="8352928" cy="3618000"/>
          </a:xfrm>
          <a:prstGeom prst="rect">
            <a:avLst/>
          </a:prstGeom>
        </p:spPr>
        <p:txBody>
          <a:bodyPr/>
          <a:lstStyle>
            <a:lvl1pPr>
              <a:spcBef>
                <a:spcPts val="225"/>
              </a:spcBef>
              <a:defRPr>
                <a:latin typeface="Calibri" pitchFamily="34" charset="0"/>
                <a:cs typeface="Calibri" pitchFamily="34" charset="0"/>
              </a:defRPr>
            </a:lvl1pPr>
            <a:lvl2pPr>
              <a:spcBef>
                <a:spcPts val="225"/>
              </a:spcBef>
              <a:defRPr>
                <a:latin typeface="Calibri" pitchFamily="34" charset="0"/>
                <a:cs typeface="Calibri" pitchFamily="34" charset="0"/>
              </a:defRPr>
            </a:lvl2pPr>
            <a:lvl3pPr>
              <a:spcBef>
                <a:spcPts val="225"/>
              </a:spcBef>
              <a:defRPr>
                <a:latin typeface="Calibri" pitchFamily="34" charset="0"/>
                <a:cs typeface="Calibri" pitchFamily="34" charset="0"/>
              </a:defRPr>
            </a:lvl3pPr>
            <a:lvl4pPr>
              <a:spcBef>
                <a:spcPts val="225"/>
              </a:spcBef>
              <a:defRPr>
                <a:latin typeface="Calibri" pitchFamily="34" charset="0"/>
                <a:cs typeface="Calibri" pitchFamily="34" charset="0"/>
              </a:defRPr>
            </a:lvl4pPr>
            <a:lvl5pPr>
              <a:spcBef>
                <a:spcPts val="225"/>
              </a:spcBef>
              <a:defRPr>
                <a:latin typeface="Calibri" pitchFamily="34"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Date Placeholder 3"/>
          <p:cNvSpPr>
            <a:spLocks noGrp="1"/>
          </p:cNvSpPr>
          <p:nvPr>
            <p:ph type="dt" sz="half" idx="10"/>
          </p:nvPr>
        </p:nvSpPr>
        <p:spPr>
          <a:xfrm>
            <a:off x="142876" y="4797047"/>
            <a:ext cx="785786" cy="273844"/>
          </a:xfrm>
          <a:prstGeom prst="rect">
            <a:avLst/>
          </a:prstGeom>
        </p:spPr>
        <p:txBody>
          <a:bodyPr/>
          <a:lstStyle>
            <a:lvl1pPr>
              <a:defRPr>
                <a:latin typeface="Calibri" pitchFamily="34" charset="0"/>
                <a:cs typeface="Calibri" pitchFamily="34" charset="0"/>
              </a:defRPr>
            </a:lvl1pPr>
          </a:lstStyle>
          <a:p>
            <a:pPr defTabSz="685783"/>
            <a:fld id="{4CBA27B8-439F-4D64-ABD2-87EBE1F77FD6}" type="datetimeFigureOut">
              <a:rPr lang="en-US" smtClean="0">
                <a:solidFill>
                  <a:srgbClr val="1C3238">
                    <a:tint val="75000"/>
                  </a:srgbClr>
                </a:solidFill>
              </a:rPr>
              <a:pPr defTabSz="685783"/>
              <a:t>4/23/2018</a:t>
            </a:fld>
            <a:endParaRPr lang="en-ZA">
              <a:solidFill>
                <a:srgbClr val="1C3238">
                  <a:tint val="75000"/>
                </a:srgbClr>
              </a:solidFill>
            </a:endParaRPr>
          </a:p>
        </p:txBody>
      </p:sp>
      <p:cxnSp>
        <p:nvCxnSpPr>
          <p:cNvPr id="6" name="Straight Connector 5"/>
          <p:cNvCxnSpPr/>
          <p:nvPr userDrawn="1"/>
        </p:nvCxnSpPr>
        <p:spPr>
          <a:xfrm>
            <a:off x="395536" y="755786"/>
            <a:ext cx="8352000" cy="1191"/>
          </a:xfrm>
          <a:prstGeom prst="line">
            <a:avLst/>
          </a:prstGeom>
          <a:ln w="31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289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59519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28449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22.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2.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theme" Target="../theme/theme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668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0" r:id="rId4"/>
    <p:sldLayoutId id="2147483665" r:id="rId5"/>
    <p:sldLayoutId id="2147483666" r:id="rId6"/>
    <p:sldLayoutId id="2147483667" r:id="rId7"/>
    <p:sldLayoutId id="2147483668" r:id="rId8"/>
    <p:sldLayoutId id="2147483669" r:id="rId9"/>
    <p:sldLayoutId id="2147483671" r:id="rId10"/>
    <p:sldLayoutId id="2147483672" r:id="rId11"/>
    <p:sldLayoutId id="2147483673" r:id="rId12"/>
    <p:sldLayoutId id="2147483675" r:id="rId13"/>
    <p:sldLayoutId id="2147483676" r:id="rId14"/>
    <p:sldLayoutId id="2147483679" r:id="rId15"/>
    <p:sldLayoutId id="2147483680" r:id="rId16"/>
    <p:sldLayoutId id="2147483681" r:id="rId17"/>
    <p:sldLayoutId id="2147483733" r:id="rId18"/>
    <p:sldLayoutId id="2147483734" r:id="rId19"/>
    <p:sldLayoutId id="2147483735" r:id="rId20"/>
    <p:sldLayoutId id="2147483736" r:id="rId21"/>
    <p:sldLayoutId id="2147483682" r:id="rId22"/>
    <p:sldLayoutId id="2147483683" r:id="rId23"/>
    <p:sldLayoutId id="2147483684" r:id="rId24"/>
    <p:sldLayoutId id="2147483685" r:id="rId2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098" name="Picture 2" descr="Z:\Data\TI Communication\TIC - Clients\SMOLLAN\2013\Smollan CI\Design\Working Files\130509-smollan-ci-update Folder\jpegs\SMOLLAN-PPT-jpgs\New-Smollan-PPT-8-copy.jpg"/>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p:spPr>
      </p:pic>
      <p:sp>
        <p:nvSpPr>
          <p:cNvPr id="2" name="Title Placeholder 1"/>
          <p:cNvSpPr>
            <a:spLocks noGrp="1"/>
          </p:cNvSpPr>
          <p:nvPr>
            <p:ph type="title"/>
          </p:nvPr>
        </p:nvSpPr>
        <p:spPr>
          <a:xfrm>
            <a:off x="395536" y="239172"/>
            <a:ext cx="8352928" cy="442368"/>
          </a:xfrm>
          <a:prstGeom prst="rect">
            <a:avLst/>
          </a:prstGeom>
        </p:spPr>
        <p:txBody>
          <a:bodyPr vert="horz" lIns="36000" tIns="36000" rIns="36000" bIns="36000" rtlCol="0" anchor="ctr">
            <a:normAutofit/>
          </a:bodyPr>
          <a:lstStyle/>
          <a:p>
            <a:r>
              <a:rPr lang="en-US" dirty="0"/>
              <a:t>CLICK TO EDIT MASTER TITLE STYLE</a:t>
            </a:r>
            <a:endParaRPr lang="en-ZA" dirty="0"/>
          </a:p>
        </p:txBody>
      </p:sp>
      <p:sp>
        <p:nvSpPr>
          <p:cNvPr id="3" name="Text Placeholder 2"/>
          <p:cNvSpPr>
            <a:spLocks noGrp="1"/>
          </p:cNvSpPr>
          <p:nvPr>
            <p:ph type="body" idx="1"/>
          </p:nvPr>
        </p:nvSpPr>
        <p:spPr>
          <a:xfrm>
            <a:off x="395536" y="751434"/>
            <a:ext cx="8352928" cy="3618000"/>
          </a:xfrm>
          <a:prstGeom prst="rect">
            <a:avLst/>
          </a:prstGeom>
        </p:spPr>
        <p:txBody>
          <a:bodyPr vert="horz" lIns="36000" tIns="36000" rIns="36000" bIns="36000" rtlCol="0">
            <a:normAutofit/>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Date Placeholder 3"/>
          <p:cNvSpPr>
            <a:spLocks noGrp="1"/>
          </p:cNvSpPr>
          <p:nvPr>
            <p:ph type="dt" sz="half" idx="2"/>
          </p:nvPr>
        </p:nvSpPr>
        <p:spPr>
          <a:xfrm>
            <a:off x="142876" y="4797046"/>
            <a:ext cx="785786" cy="273844"/>
          </a:xfrm>
          <a:prstGeom prst="rect">
            <a:avLst/>
          </a:prstGeom>
        </p:spPr>
        <p:txBody>
          <a:bodyPr vert="horz" lIns="91440" tIns="45720" rIns="91440" bIns="45720" rtlCol="0" anchor="ctr"/>
          <a:lstStyle>
            <a:lvl1pPr algn="l">
              <a:defRPr sz="750">
                <a:solidFill>
                  <a:schemeClr val="tx1">
                    <a:tint val="75000"/>
                  </a:schemeClr>
                </a:solidFill>
                <a:latin typeface="Gill Sans MT" pitchFamily="34" charset="0"/>
              </a:defRPr>
            </a:lvl1pPr>
          </a:lstStyle>
          <a:p>
            <a:fld id="{4CBA27B8-439F-4D64-ABD2-87EBE1F77FD6}" type="datetimeFigureOut">
              <a:rPr lang="en-US" smtClean="0">
                <a:solidFill>
                  <a:srgbClr val="1C3238">
                    <a:tint val="75000"/>
                  </a:srgbClr>
                </a:solidFill>
              </a:rPr>
              <a:pPr/>
              <a:t>4/23/2018</a:t>
            </a:fld>
            <a:endParaRPr lang="en-ZA">
              <a:solidFill>
                <a:srgbClr val="1C3238">
                  <a:tint val="75000"/>
                </a:srgbClr>
              </a:solidFill>
            </a:endParaRPr>
          </a:p>
        </p:txBody>
      </p:sp>
    </p:spTree>
    <p:extLst>
      <p:ext uri="{BB962C8B-B14F-4D97-AF65-F5344CB8AC3E}">
        <p14:creationId xmlns:p14="http://schemas.microsoft.com/office/powerpoint/2010/main" val="163721711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txStyles>
    <p:titleStyle>
      <a:lvl1pPr algn="l" defTabSz="685800" rtl="0" eaLnBrk="1" latinLnBrk="0" hangingPunct="1">
        <a:spcBef>
          <a:spcPct val="0"/>
        </a:spcBef>
        <a:buNone/>
        <a:defRPr sz="2100" b="1" kern="1200">
          <a:solidFill>
            <a:srgbClr val="00AEEF"/>
          </a:solidFill>
          <a:latin typeface="Calibri" pitchFamily="34" charset="0"/>
          <a:ea typeface="+mj-ea"/>
          <a:cs typeface="Calibri" pitchFamily="34" charset="0"/>
        </a:defRPr>
      </a:lvl1pPr>
    </p:titleStyle>
    <p:bodyStyle>
      <a:lvl1pPr marL="133350" indent="-133350" algn="l" defTabSz="685800" rtl="0" eaLnBrk="1" latinLnBrk="0" hangingPunct="1">
        <a:spcBef>
          <a:spcPts val="225"/>
        </a:spcBef>
        <a:buFont typeface="Arial" pitchFamily="34" charset="0"/>
        <a:buChar char="•"/>
        <a:defRPr sz="1200" kern="1200">
          <a:solidFill>
            <a:srgbClr val="1C3238"/>
          </a:solidFill>
          <a:latin typeface="Calibri" pitchFamily="34" charset="0"/>
          <a:ea typeface="+mn-ea"/>
          <a:cs typeface="Calibri" pitchFamily="34" charset="0"/>
        </a:defRPr>
      </a:lvl1pPr>
      <a:lvl2pPr marL="266700" indent="-133350" algn="l" defTabSz="685800" rtl="0" eaLnBrk="1" latinLnBrk="0" hangingPunct="1">
        <a:spcBef>
          <a:spcPts val="225"/>
        </a:spcBef>
        <a:buSzPct val="70000"/>
        <a:buFont typeface="Courier New" pitchFamily="49" charset="0"/>
        <a:buChar char="o"/>
        <a:defRPr sz="1200" kern="1200">
          <a:solidFill>
            <a:srgbClr val="1C3238"/>
          </a:solidFill>
          <a:latin typeface="Calibri" pitchFamily="34" charset="0"/>
          <a:ea typeface="+mn-ea"/>
          <a:cs typeface="Calibri" pitchFamily="34" charset="0"/>
        </a:defRPr>
      </a:lvl2pPr>
      <a:lvl3pPr marL="398860" indent="-132160" algn="l" defTabSz="685800" rtl="0" eaLnBrk="1" latinLnBrk="0" hangingPunct="1">
        <a:spcBef>
          <a:spcPts val="225"/>
        </a:spcBef>
        <a:buFont typeface="Arial" pitchFamily="34" charset="0"/>
        <a:buChar char="•"/>
        <a:defRPr sz="1050" kern="1200">
          <a:solidFill>
            <a:srgbClr val="1C3238"/>
          </a:solidFill>
          <a:latin typeface="Calibri" pitchFamily="34" charset="0"/>
          <a:ea typeface="+mn-ea"/>
          <a:cs typeface="Calibri" pitchFamily="34" charset="0"/>
        </a:defRPr>
      </a:lvl3pPr>
      <a:lvl4pPr marL="542925" indent="-144066" algn="l" defTabSz="685800" rtl="0" eaLnBrk="1" latinLnBrk="0" hangingPunct="1">
        <a:spcBef>
          <a:spcPts val="225"/>
        </a:spcBef>
        <a:buFont typeface="Arial" pitchFamily="34" charset="0"/>
        <a:buChar char="–"/>
        <a:defRPr sz="1050" kern="1200">
          <a:solidFill>
            <a:srgbClr val="1C3238"/>
          </a:solidFill>
          <a:latin typeface="Calibri" pitchFamily="34" charset="0"/>
          <a:ea typeface="+mn-ea"/>
          <a:cs typeface="Calibri" pitchFamily="34" charset="0"/>
        </a:defRPr>
      </a:lvl4pPr>
      <a:lvl5pPr marL="675085" indent="-132160" algn="l" defTabSz="685800" rtl="0" eaLnBrk="1" latinLnBrk="0" hangingPunct="1">
        <a:spcBef>
          <a:spcPts val="225"/>
        </a:spcBef>
        <a:buFont typeface="Arial" pitchFamily="34" charset="0"/>
        <a:buChar char="•"/>
        <a:defRPr sz="1050" kern="1200">
          <a:solidFill>
            <a:srgbClr val="1C3238"/>
          </a:solidFill>
          <a:latin typeface="Calibri" pitchFamily="34" charset="0"/>
          <a:ea typeface="+mn-ea"/>
          <a:cs typeface="Calibri"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04078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81569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5.xml"/><Relationship Id="rId5" Type="http://schemas.openxmlformats.org/officeDocument/2006/relationships/image" Target="../media/image80.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jpeg"/><Relationship Id="rId12" Type="http://schemas.openxmlformats.org/officeDocument/2006/relationships/image" Target="../media/image113.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emf"/><Relationship Id="rId14" Type="http://schemas.openxmlformats.org/officeDocument/2006/relationships/image" Target="../media/image115.png"/></Relationships>
</file>

<file path=ppt/slides/_rels/slide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7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g"/><Relationship Id="rId1" Type="http://schemas.openxmlformats.org/officeDocument/2006/relationships/slideLayout" Target="../slideLayouts/slideLayout24.xml"/><Relationship Id="rId4" Type="http://schemas.openxmlformats.org/officeDocument/2006/relationships/image" Target="../media/image129.png"/></Relationships>
</file>

<file path=ppt/slides/_rels/slide2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4.xml"/><Relationship Id="rId4" Type="http://schemas.openxmlformats.org/officeDocument/2006/relationships/image" Target="../media/image132.jpeg"/></Relationships>
</file>

<file path=ppt/slides/_rels/slide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24.xml"/><Relationship Id="rId4" Type="http://schemas.openxmlformats.org/officeDocument/2006/relationships/image" Target="../media/image135.png"/></Relationships>
</file>

<file path=ppt/slides/_rels/slide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emf"/><Relationship Id="rId1" Type="http://schemas.openxmlformats.org/officeDocument/2006/relationships/slideLayout" Target="../slideLayouts/slideLayout24.xml"/><Relationship Id="rId4" Type="http://schemas.openxmlformats.org/officeDocument/2006/relationships/image" Target="../media/image138.png"/></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4.xml"/><Relationship Id="rId4" Type="http://schemas.openxmlformats.org/officeDocument/2006/relationships/image" Target="../media/image143.jpeg"/></Relationships>
</file>

<file path=ppt/slides/_rels/slide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4.xml"/><Relationship Id="rId4" Type="http://schemas.openxmlformats.org/officeDocument/2006/relationships/image" Target="../media/image146.png"/></Relationships>
</file>

<file path=ppt/slides/_rels/slide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1"/>
          <p:cNvSpPr>
            <a:spLocks noGrp="1"/>
          </p:cNvSpPr>
          <p:nvPr>
            <p:ph type="body" sz="quarter" idx="10"/>
          </p:nvPr>
        </p:nvSpPr>
        <p:spPr>
          <a:xfrm>
            <a:off x="354695" y="1704688"/>
            <a:ext cx="3207111" cy="1541406"/>
          </a:xfrm>
          <a:prstGeom prst="rect">
            <a:avLst/>
          </a:prstGeom>
        </p:spPr>
        <p:txBody>
          <a:bodyPr anchor="b">
            <a:normAutofit/>
          </a:bodyPr>
          <a:lstStyle>
            <a:lvl1pPr marL="0" indent="0">
              <a:buNone/>
              <a:defRPr sz="3600">
                <a:solidFill>
                  <a:schemeClr val="bg1"/>
                </a:solidFill>
              </a:defRPr>
            </a:lvl1pPr>
          </a:lstStyle>
          <a:p>
            <a:pPr lvl="0"/>
            <a:r>
              <a:rPr lang="en-US" dirty="0" smtClean="0"/>
              <a:t>Credentials</a:t>
            </a:r>
            <a:endParaRPr lang="en-US" dirty="0"/>
          </a:p>
        </p:txBody>
      </p:sp>
      <p:sp>
        <p:nvSpPr>
          <p:cNvPr id="9" name="Text Placeholder 13"/>
          <p:cNvSpPr>
            <a:spLocks noGrp="1"/>
          </p:cNvSpPr>
          <p:nvPr>
            <p:ph type="body" sz="quarter" idx="11"/>
          </p:nvPr>
        </p:nvSpPr>
        <p:spPr>
          <a:xfrm>
            <a:off x="372983" y="3521601"/>
            <a:ext cx="2470150" cy="533400"/>
          </a:xfrm>
          <a:prstGeom prst="rect">
            <a:avLst/>
          </a:prstGeom>
        </p:spPr>
        <p:txBody>
          <a:bodyPr>
            <a:normAutofit/>
          </a:bodyPr>
          <a:lstStyle>
            <a:lvl1pPr marL="0" indent="0" algn="l">
              <a:buNone/>
              <a:defRPr sz="1000">
                <a:solidFill>
                  <a:schemeClr val="bg1"/>
                </a:solidFill>
              </a:defRPr>
            </a:lvl1pPr>
          </a:lstStyle>
          <a:p>
            <a:pPr lvl="0"/>
            <a:r>
              <a:rPr lang="en-US" dirty="0" smtClean="0"/>
              <a:t>November </a:t>
            </a:r>
            <a:r>
              <a:rPr lang="en-US" dirty="0"/>
              <a:t>2017</a:t>
            </a:r>
          </a:p>
        </p:txBody>
      </p:sp>
      <p:sp>
        <p:nvSpPr>
          <p:cNvPr id="5" name="TextBox 4"/>
          <p:cNvSpPr txBox="1"/>
          <p:nvPr/>
        </p:nvSpPr>
        <p:spPr>
          <a:xfrm>
            <a:off x="333907" y="859697"/>
            <a:ext cx="1649247" cy="338554"/>
          </a:xfrm>
          <a:prstGeom prst="rect">
            <a:avLst/>
          </a:prstGeom>
          <a:noFill/>
        </p:spPr>
        <p:txBody>
          <a:bodyPr wrap="square" rtlCol="0">
            <a:spAutoFit/>
          </a:bodyPr>
          <a:lstStyle/>
          <a:p>
            <a:pPr algn="ctr"/>
            <a:r>
              <a:rPr lang="en-US" sz="1600" dirty="0" smtClean="0">
                <a:solidFill>
                  <a:schemeClr val="bg1"/>
                </a:solidFill>
              </a:rPr>
              <a:t>TRADE PARTNERS</a:t>
            </a:r>
            <a:endParaRPr lang="en-US" sz="1600" dirty="0">
              <a:solidFill>
                <a:schemeClr val="bg1"/>
              </a:solidFill>
            </a:endParaRPr>
          </a:p>
        </p:txBody>
      </p:sp>
    </p:spTree>
    <p:extLst>
      <p:ext uri="{BB962C8B-B14F-4D97-AF65-F5344CB8AC3E}">
        <p14:creationId xmlns:p14="http://schemas.microsoft.com/office/powerpoint/2010/main" val="264468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a:t>
            </a:r>
            <a:r>
              <a:rPr lang="en-US" dirty="0"/>
              <a:t>competencies</a:t>
            </a:r>
          </a:p>
        </p:txBody>
      </p:sp>
      <p:sp>
        <p:nvSpPr>
          <p:cNvPr id="5" name="TextBox 4"/>
          <p:cNvSpPr txBox="1"/>
          <p:nvPr/>
        </p:nvSpPr>
        <p:spPr>
          <a:xfrm>
            <a:off x="1816349" y="930547"/>
            <a:ext cx="4715293" cy="330488"/>
          </a:xfrm>
          <a:prstGeom prst="rect">
            <a:avLst/>
          </a:prstGeom>
          <a:noFill/>
        </p:spPr>
        <p:txBody>
          <a:bodyPr wrap="square" rtlCol="0" anchor="ctr" anchorCtr="0">
            <a:noAutofit/>
          </a:bodyPr>
          <a:lstStyle/>
          <a:p>
            <a:pPr defTabSz="914378">
              <a:defRPr/>
            </a:pPr>
            <a:r>
              <a:rPr lang="en-US" sz="3200" kern="0" dirty="0">
                <a:solidFill>
                  <a:prstClr val="white"/>
                </a:solidFill>
                <a:latin typeface="Calibri" panose="020F0502020204030204"/>
              </a:rPr>
              <a:t>Inspired Talent</a:t>
            </a:r>
          </a:p>
        </p:txBody>
      </p:sp>
      <p:sp>
        <p:nvSpPr>
          <p:cNvPr id="19" name="TextBox 18"/>
          <p:cNvSpPr txBox="1"/>
          <p:nvPr/>
        </p:nvSpPr>
        <p:spPr>
          <a:xfrm>
            <a:off x="1938528" y="1849302"/>
            <a:ext cx="1800000" cy="707886"/>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ea typeface="Calibri Light" charset="0"/>
                <a:cs typeface="Calibri Light" charset="0"/>
              </a:rPr>
              <a:t>Training building blocks from Merchandiser to CEO</a:t>
            </a:r>
          </a:p>
        </p:txBody>
      </p:sp>
      <p:cxnSp>
        <p:nvCxnSpPr>
          <p:cNvPr id="20" name="Straight Connector 19"/>
          <p:cNvCxnSpPr/>
          <p:nvPr/>
        </p:nvCxnSpPr>
        <p:spPr>
          <a:xfrm>
            <a:off x="1938528" y="1922607"/>
            <a:ext cx="0" cy="410455"/>
          </a:xfrm>
          <a:prstGeom prst="line">
            <a:avLst/>
          </a:prstGeom>
          <a:ln w="12700" cap="rnd">
            <a:solidFill>
              <a:srgbClr val="00AEE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38528" y="2758814"/>
            <a:ext cx="1800000" cy="502702"/>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Reward and recognition focused</a:t>
            </a:r>
          </a:p>
        </p:txBody>
      </p:sp>
      <p:sp>
        <p:nvSpPr>
          <p:cNvPr id="22" name="TextBox 21"/>
          <p:cNvSpPr txBox="1"/>
          <p:nvPr/>
        </p:nvSpPr>
        <p:spPr>
          <a:xfrm>
            <a:off x="6833394" y="1849302"/>
            <a:ext cx="1880839" cy="502702"/>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Compliance to all legislation</a:t>
            </a:r>
          </a:p>
        </p:txBody>
      </p:sp>
      <p:cxnSp>
        <p:nvCxnSpPr>
          <p:cNvPr id="23" name="Straight Connector 22"/>
          <p:cNvCxnSpPr/>
          <p:nvPr/>
        </p:nvCxnSpPr>
        <p:spPr>
          <a:xfrm>
            <a:off x="6838709" y="1922607"/>
            <a:ext cx="0" cy="410455"/>
          </a:xfrm>
          <a:prstGeom prst="line">
            <a:avLst/>
          </a:prstGeom>
          <a:ln w="12700" cap="rnd">
            <a:solidFill>
              <a:srgbClr val="00AEEF"/>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33394" y="2758815"/>
            <a:ext cx="1697959" cy="504412"/>
          </a:xfrm>
          <a:prstGeom prst="rect">
            <a:avLst/>
          </a:prstGeom>
          <a:noFill/>
        </p:spPr>
        <p:txBody>
          <a:bodyPr wrap="square" rtlCol="0">
            <a:spAutoFit/>
          </a:bodyPr>
          <a:lstStyle/>
          <a:p>
            <a:pPr defTabSz="914378">
              <a:lnSpc>
                <a:spcPts val="1600"/>
              </a:lnSpc>
              <a:defRPr/>
            </a:pPr>
            <a:r>
              <a:rPr lang="en-US" sz="1400" kern="0" dirty="0" smtClean="0">
                <a:solidFill>
                  <a:prstClr val="white"/>
                </a:solidFill>
                <a:latin typeface="Calibri Light" panose="020F0302020204030204"/>
              </a:rPr>
              <a:t>Focusing on key talent from FMCG</a:t>
            </a:r>
            <a:endParaRPr lang="en-US" sz="1400" kern="0" dirty="0">
              <a:solidFill>
                <a:prstClr val="white"/>
              </a:solidFill>
              <a:latin typeface="Calibri Light" panose="020F0302020204030204"/>
            </a:endParaRPr>
          </a:p>
        </p:txBody>
      </p:sp>
      <p:cxnSp>
        <p:nvCxnSpPr>
          <p:cNvPr id="26" name="Straight Connector 25"/>
          <p:cNvCxnSpPr/>
          <p:nvPr/>
        </p:nvCxnSpPr>
        <p:spPr>
          <a:xfrm>
            <a:off x="6838709" y="2832121"/>
            <a:ext cx="0" cy="410455"/>
          </a:xfrm>
          <a:prstGeom prst="line">
            <a:avLst/>
          </a:prstGeom>
          <a:ln w="12700" cap="rnd">
            <a:solidFill>
              <a:srgbClr val="00AEEF"/>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4391945" y="1849302"/>
            <a:ext cx="2091151" cy="2277655"/>
            <a:chOff x="4346224" y="1721285"/>
            <a:chExt cx="2091151" cy="2277655"/>
          </a:xfrm>
        </p:grpSpPr>
        <p:sp>
          <p:nvSpPr>
            <p:cNvPr id="17" name="TextBox 16"/>
            <p:cNvSpPr txBox="1"/>
            <p:nvPr/>
          </p:nvSpPr>
          <p:spPr>
            <a:xfrm>
              <a:off x="4346225" y="1721285"/>
              <a:ext cx="1800000" cy="297517"/>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Performance manage</a:t>
              </a:r>
            </a:p>
          </p:txBody>
        </p:sp>
        <p:cxnSp>
          <p:nvCxnSpPr>
            <p:cNvPr id="18" name="Straight Connector 17"/>
            <p:cNvCxnSpPr/>
            <p:nvPr/>
          </p:nvCxnSpPr>
          <p:spPr>
            <a:xfrm>
              <a:off x="4351541" y="1794590"/>
              <a:ext cx="0" cy="410455"/>
            </a:xfrm>
            <a:prstGeom prst="line">
              <a:avLst/>
            </a:prstGeom>
            <a:ln w="12700" cap="rnd">
              <a:solidFill>
                <a:srgbClr val="00AEEF"/>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46225" y="2630798"/>
              <a:ext cx="1800000" cy="297517"/>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Career development</a:t>
              </a:r>
            </a:p>
          </p:txBody>
        </p:sp>
        <p:cxnSp>
          <p:nvCxnSpPr>
            <p:cNvPr id="16" name="Straight Connector 15"/>
            <p:cNvCxnSpPr/>
            <p:nvPr/>
          </p:nvCxnSpPr>
          <p:spPr>
            <a:xfrm>
              <a:off x="4351541" y="2704104"/>
              <a:ext cx="0" cy="410455"/>
            </a:xfrm>
            <a:prstGeom prst="line">
              <a:avLst/>
            </a:prstGeom>
            <a:ln w="12700" cap="rnd">
              <a:solidFill>
                <a:srgbClr val="00AEEF"/>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346224" y="3496238"/>
              <a:ext cx="2091151" cy="502702"/>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International development programs</a:t>
              </a:r>
            </a:p>
          </p:txBody>
        </p:sp>
        <p:cxnSp>
          <p:nvCxnSpPr>
            <p:cNvPr id="29" name="Straight Connector 28"/>
            <p:cNvCxnSpPr/>
            <p:nvPr/>
          </p:nvCxnSpPr>
          <p:spPr>
            <a:xfrm>
              <a:off x="4351541" y="3569543"/>
              <a:ext cx="0" cy="410455"/>
            </a:xfrm>
            <a:prstGeom prst="line">
              <a:avLst/>
            </a:prstGeom>
            <a:ln w="12700" cap="rnd">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1938528" y="3624255"/>
            <a:ext cx="1800000" cy="502702"/>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Targeting the universities</a:t>
            </a:r>
          </a:p>
        </p:txBody>
      </p:sp>
      <p:cxnSp>
        <p:nvCxnSpPr>
          <p:cNvPr id="32" name="Straight Connector 31"/>
          <p:cNvCxnSpPr/>
          <p:nvPr/>
        </p:nvCxnSpPr>
        <p:spPr>
          <a:xfrm>
            <a:off x="1938528" y="3697560"/>
            <a:ext cx="0" cy="410455"/>
          </a:xfrm>
          <a:prstGeom prst="line">
            <a:avLst/>
          </a:prstGeom>
          <a:ln w="12700" cap="rnd">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938528" y="2832121"/>
            <a:ext cx="0" cy="410455"/>
          </a:xfrm>
          <a:prstGeom prst="line">
            <a:avLst/>
          </a:prstGeom>
          <a:ln w="12700" cap="rnd">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510282" y="1473937"/>
            <a:ext cx="7185662" cy="0"/>
          </a:xfrm>
          <a:prstGeom prst="line">
            <a:avLst/>
          </a:prstGeom>
          <a:ln w="21590">
            <a:solidFill>
              <a:srgbClr val="00AEEF"/>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4329" y="1004257"/>
            <a:ext cx="909432" cy="909432"/>
          </a:xfrm>
          <a:prstGeom prst="rect">
            <a:avLst/>
          </a:prstGeom>
        </p:spPr>
      </p:pic>
      <p:sp>
        <p:nvSpPr>
          <p:cNvPr id="40" name="Oval 39"/>
          <p:cNvSpPr/>
          <p:nvPr/>
        </p:nvSpPr>
        <p:spPr>
          <a:xfrm>
            <a:off x="428152" y="915929"/>
            <a:ext cx="1082130" cy="1082130"/>
          </a:xfrm>
          <a:prstGeom prst="ellipse">
            <a:avLst/>
          </a:prstGeom>
          <a:noFill/>
          <a:ln w="21590">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spTree>
    <p:extLst>
      <p:ext uri="{BB962C8B-B14F-4D97-AF65-F5344CB8AC3E}">
        <p14:creationId xmlns:p14="http://schemas.microsoft.com/office/powerpoint/2010/main" val="701709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a:t>
            </a:r>
            <a:r>
              <a:rPr lang="en-US" dirty="0"/>
              <a:t>competencies</a:t>
            </a:r>
          </a:p>
        </p:txBody>
      </p:sp>
      <p:sp>
        <p:nvSpPr>
          <p:cNvPr id="5" name="TextBox 4"/>
          <p:cNvSpPr txBox="1"/>
          <p:nvPr/>
        </p:nvSpPr>
        <p:spPr>
          <a:xfrm>
            <a:off x="1816350" y="930547"/>
            <a:ext cx="4715293" cy="330488"/>
          </a:xfrm>
          <a:prstGeom prst="rect">
            <a:avLst/>
          </a:prstGeom>
          <a:noFill/>
        </p:spPr>
        <p:txBody>
          <a:bodyPr wrap="square" rtlCol="0" anchor="ctr" anchorCtr="0">
            <a:noAutofit/>
          </a:bodyPr>
          <a:lstStyle/>
          <a:p>
            <a:pPr defTabSz="914355">
              <a:defRPr/>
            </a:pPr>
            <a:r>
              <a:rPr lang="en-US" sz="3200" kern="0" dirty="0">
                <a:solidFill>
                  <a:prstClr val="white"/>
                </a:solidFill>
                <a:latin typeface="Calibri" panose="020F0502020204030204"/>
              </a:rPr>
              <a:t>Brilliant Relationships</a:t>
            </a:r>
          </a:p>
        </p:txBody>
      </p:sp>
      <p:sp>
        <p:nvSpPr>
          <p:cNvPr id="19" name="TextBox 18"/>
          <p:cNvSpPr txBox="1"/>
          <p:nvPr/>
        </p:nvSpPr>
        <p:spPr>
          <a:xfrm>
            <a:off x="1938528" y="1849302"/>
            <a:ext cx="1800000" cy="502702"/>
          </a:xfrm>
          <a:prstGeom prst="rect">
            <a:avLst/>
          </a:prstGeom>
          <a:noFill/>
        </p:spPr>
        <p:txBody>
          <a:bodyPr wrap="square" rtlCol="0">
            <a:spAutoFit/>
          </a:bodyPr>
          <a:lstStyle/>
          <a:p>
            <a:pPr defTabSz="914355">
              <a:lnSpc>
                <a:spcPts val="1600"/>
              </a:lnSpc>
              <a:defRPr/>
            </a:pPr>
            <a:r>
              <a:rPr lang="en-US" sz="1400" kern="0" dirty="0">
                <a:solidFill>
                  <a:prstClr val="white"/>
                </a:solidFill>
                <a:latin typeface="Calibri Light" panose="020F0302020204030204"/>
                <a:ea typeface="Calibri Light" charset="0"/>
                <a:cs typeface="Calibri Light" charset="0"/>
              </a:rPr>
              <a:t>Client and Customer Relationships</a:t>
            </a:r>
          </a:p>
        </p:txBody>
      </p:sp>
      <p:cxnSp>
        <p:nvCxnSpPr>
          <p:cNvPr id="20" name="Straight Connector 19"/>
          <p:cNvCxnSpPr/>
          <p:nvPr/>
        </p:nvCxnSpPr>
        <p:spPr>
          <a:xfrm>
            <a:off x="1938528" y="1922608"/>
            <a:ext cx="0" cy="410455"/>
          </a:xfrm>
          <a:prstGeom prst="line">
            <a:avLst/>
          </a:prstGeom>
          <a:ln w="12700" cap="rnd">
            <a:solidFill>
              <a:srgbClr val="82C34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38528" y="2758815"/>
            <a:ext cx="1800000" cy="502702"/>
          </a:xfrm>
          <a:prstGeom prst="rect">
            <a:avLst/>
          </a:prstGeom>
          <a:noFill/>
        </p:spPr>
        <p:txBody>
          <a:bodyPr wrap="square" rtlCol="0">
            <a:spAutoFit/>
          </a:bodyPr>
          <a:lstStyle/>
          <a:p>
            <a:pPr defTabSz="914355">
              <a:lnSpc>
                <a:spcPts val="1600"/>
              </a:lnSpc>
              <a:defRPr/>
            </a:pPr>
            <a:r>
              <a:rPr lang="en-US" sz="1400" kern="0" dirty="0">
                <a:solidFill>
                  <a:prstClr val="white"/>
                </a:solidFill>
                <a:latin typeface="Calibri Light" panose="020F0302020204030204"/>
              </a:rPr>
              <a:t>Multi-level Contact Strategy </a:t>
            </a:r>
          </a:p>
        </p:txBody>
      </p:sp>
      <p:cxnSp>
        <p:nvCxnSpPr>
          <p:cNvPr id="23" name="Straight Connector 22"/>
          <p:cNvCxnSpPr/>
          <p:nvPr/>
        </p:nvCxnSpPr>
        <p:spPr>
          <a:xfrm>
            <a:off x="6838709" y="1922608"/>
            <a:ext cx="0" cy="410455"/>
          </a:xfrm>
          <a:prstGeom prst="line">
            <a:avLst/>
          </a:prstGeom>
          <a:ln w="12700" cap="rnd">
            <a:solidFill>
              <a:srgbClr val="82C34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33395" y="2758815"/>
            <a:ext cx="1697959" cy="297517"/>
          </a:xfrm>
          <a:prstGeom prst="rect">
            <a:avLst/>
          </a:prstGeom>
          <a:noFill/>
        </p:spPr>
        <p:txBody>
          <a:bodyPr wrap="square" rtlCol="0">
            <a:spAutoFit/>
          </a:bodyPr>
          <a:lstStyle/>
          <a:p>
            <a:pPr defTabSz="914355">
              <a:lnSpc>
                <a:spcPts val="1600"/>
              </a:lnSpc>
              <a:defRPr/>
            </a:pPr>
            <a:r>
              <a:rPr lang="en-US" sz="1400" kern="0" dirty="0">
                <a:solidFill>
                  <a:prstClr val="white"/>
                </a:solidFill>
                <a:latin typeface="Calibri Light" panose="020F0302020204030204"/>
              </a:rPr>
              <a:t>Global initiatives</a:t>
            </a:r>
          </a:p>
        </p:txBody>
      </p:sp>
      <p:cxnSp>
        <p:nvCxnSpPr>
          <p:cNvPr id="26" name="Straight Connector 25"/>
          <p:cNvCxnSpPr/>
          <p:nvPr/>
        </p:nvCxnSpPr>
        <p:spPr>
          <a:xfrm>
            <a:off x="6838709" y="2832122"/>
            <a:ext cx="0" cy="410455"/>
          </a:xfrm>
          <a:prstGeom prst="line">
            <a:avLst/>
          </a:prstGeom>
          <a:ln w="12700" cap="rnd">
            <a:solidFill>
              <a:srgbClr val="82C34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91945" y="1849301"/>
            <a:ext cx="1800000" cy="502702"/>
          </a:xfrm>
          <a:prstGeom prst="rect">
            <a:avLst/>
          </a:prstGeom>
          <a:noFill/>
        </p:spPr>
        <p:txBody>
          <a:bodyPr wrap="square" rtlCol="0">
            <a:spAutoFit/>
          </a:bodyPr>
          <a:lstStyle/>
          <a:p>
            <a:pPr defTabSz="914355">
              <a:lnSpc>
                <a:spcPts val="1600"/>
              </a:lnSpc>
              <a:defRPr/>
            </a:pPr>
            <a:r>
              <a:rPr lang="en-US" sz="1400" kern="0" dirty="0">
                <a:solidFill>
                  <a:prstClr val="white"/>
                </a:solidFill>
                <a:latin typeface="Calibri Light" panose="020F0302020204030204"/>
              </a:rPr>
              <a:t>True Partnerships &amp; Shared Vision</a:t>
            </a:r>
          </a:p>
        </p:txBody>
      </p:sp>
      <p:cxnSp>
        <p:nvCxnSpPr>
          <p:cNvPr id="18" name="Straight Connector 17"/>
          <p:cNvCxnSpPr/>
          <p:nvPr/>
        </p:nvCxnSpPr>
        <p:spPr>
          <a:xfrm>
            <a:off x="4397261" y="1922608"/>
            <a:ext cx="0" cy="410455"/>
          </a:xfrm>
          <a:prstGeom prst="line">
            <a:avLst/>
          </a:prstGeom>
          <a:ln w="12700" cap="rnd">
            <a:solidFill>
              <a:srgbClr val="82C34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91945" y="2758815"/>
            <a:ext cx="1800000" cy="297517"/>
          </a:xfrm>
          <a:prstGeom prst="rect">
            <a:avLst/>
          </a:prstGeom>
          <a:noFill/>
        </p:spPr>
        <p:txBody>
          <a:bodyPr wrap="square" rtlCol="0">
            <a:spAutoFit/>
          </a:bodyPr>
          <a:lstStyle/>
          <a:p>
            <a:pPr defTabSz="914355">
              <a:lnSpc>
                <a:spcPts val="1600"/>
              </a:lnSpc>
              <a:defRPr/>
            </a:pPr>
            <a:r>
              <a:rPr lang="en-US" sz="1400" kern="0" dirty="0">
                <a:solidFill>
                  <a:prstClr val="white"/>
                </a:solidFill>
                <a:latin typeface="Calibri Light" panose="020F0302020204030204"/>
              </a:rPr>
              <a:t>Mutual Objectives</a:t>
            </a:r>
          </a:p>
        </p:txBody>
      </p:sp>
      <p:cxnSp>
        <p:nvCxnSpPr>
          <p:cNvPr id="16" name="Straight Connector 15"/>
          <p:cNvCxnSpPr/>
          <p:nvPr/>
        </p:nvCxnSpPr>
        <p:spPr>
          <a:xfrm>
            <a:off x="4397261" y="2832122"/>
            <a:ext cx="0" cy="410455"/>
          </a:xfrm>
          <a:prstGeom prst="line">
            <a:avLst/>
          </a:prstGeom>
          <a:ln w="12700" cap="rnd">
            <a:solidFill>
              <a:srgbClr val="82C34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391946" y="3624255"/>
            <a:ext cx="2091151" cy="297517"/>
          </a:xfrm>
          <a:prstGeom prst="rect">
            <a:avLst/>
          </a:prstGeom>
          <a:noFill/>
        </p:spPr>
        <p:txBody>
          <a:bodyPr wrap="square" rtlCol="0">
            <a:spAutoFit/>
          </a:bodyPr>
          <a:lstStyle/>
          <a:p>
            <a:pPr defTabSz="914355">
              <a:lnSpc>
                <a:spcPts val="1600"/>
              </a:lnSpc>
              <a:defRPr/>
            </a:pPr>
            <a:r>
              <a:rPr lang="en-US" sz="1400" kern="0" dirty="0">
                <a:solidFill>
                  <a:prstClr val="white"/>
                </a:solidFill>
                <a:latin typeface="Calibri Light" panose="020F0302020204030204"/>
              </a:rPr>
              <a:t>Shared Best Practice </a:t>
            </a:r>
          </a:p>
        </p:txBody>
      </p:sp>
      <p:cxnSp>
        <p:nvCxnSpPr>
          <p:cNvPr id="29" name="Straight Connector 28"/>
          <p:cNvCxnSpPr/>
          <p:nvPr/>
        </p:nvCxnSpPr>
        <p:spPr>
          <a:xfrm>
            <a:off x="4397261" y="3697561"/>
            <a:ext cx="0" cy="410455"/>
          </a:xfrm>
          <a:prstGeom prst="line">
            <a:avLst/>
          </a:prstGeom>
          <a:ln w="12700" cap="rnd">
            <a:solidFill>
              <a:srgbClr val="82C34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38529" y="3624255"/>
            <a:ext cx="1920110" cy="707886"/>
          </a:xfrm>
          <a:prstGeom prst="rect">
            <a:avLst/>
          </a:prstGeom>
          <a:noFill/>
        </p:spPr>
        <p:txBody>
          <a:bodyPr wrap="square" rtlCol="0">
            <a:spAutoFit/>
          </a:bodyPr>
          <a:lstStyle/>
          <a:p>
            <a:pPr defTabSz="914355">
              <a:lnSpc>
                <a:spcPts val="1600"/>
              </a:lnSpc>
              <a:defRPr/>
            </a:pPr>
            <a:r>
              <a:rPr lang="en-US" sz="1400" kern="0" dirty="0">
                <a:solidFill>
                  <a:prstClr val="white"/>
                </a:solidFill>
                <a:latin typeface="Calibri Light" panose="020F0302020204030204"/>
              </a:rPr>
              <a:t>Review and Performance based culture </a:t>
            </a:r>
          </a:p>
        </p:txBody>
      </p:sp>
      <p:cxnSp>
        <p:nvCxnSpPr>
          <p:cNvPr id="32" name="Straight Connector 31"/>
          <p:cNvCxnSpPr/>
          <p:nvPr/>
        </p:nvCxnSpPr>
        <p:spPr>
          <a:xfrm>
            <a:off x="1938528" y="3697561"/>
            <a:ext cx="0" cy="410455"/>
          </a:xfrm>
          <a:prstGeom prst="line">
            <a:avLst/>
          </a:prstGeom>
          <a:ln w="12700" cap="rnd">
            <a:solidFill>
              <a:srgbClr val="82C34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938528" y="2832122"/>
            <a:ext cx="0" cy="410455"/>
          </a:xfrm>
          <a:prstGeom prst="line">
            <a:avLst/>
          </a:prstGeom>
          <a:ln w="12700" cap="rnd">
            <a:solidFill>
              <a:srgbClr val="82C34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510282" y="1473937"/>
            <a:ext cx="7185662" cy="0"/>
          </a:xfrm>
          <a:prstGeom prst="line">
            <a:avLst/>
          </a:prstGeom>
          <a:ln w="21590">
            <a:solidFill>
              <a:srgbClr val="82C341"/>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95098" y="982874"/>
            <a:ext cx="948243" cy="948243"/>
          </a:xfrm>
          <a:prstGeom prst="rect">
            <a:avLst/>
          </a:prstGeom>
        </p:spPr>
      </p:pic>
      <p:sp>
        <p:nvSpPr>
          <p:cNvPr id="40" name="Oval 39"/>
          <p:cNvSpPr/>
          <p:nvPr/>
        </p:nvSpPr>
        <p:spPr>
          <a:xfrm>
            <a:off x="428152" y="915929"/>
            <a:ext cx="1082130" cy="1082130"/>
          </a:xfrm>
          <a:prstGeom prst="ellipse">
            <a:avLst/>
          </a:prstGeom>
          <a:noFill/>
          <a:ln w="21590">
            <a:solidFill>
              <a:srgbClr val="82C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013" dirty="0">
              <a:solidFill>
                <a:prstClr val="white"/>
              </a:solidFill>
              <a:latin typeface="Calibri" panose="020F0502020204030204"/>
            </a:endParaRPr>
          </a:p>
        </p:txBody>
      </p:sp>
      <p:sp>
        <p:nvSpPr>
          <p:cNvPr id="24" name="TextBox 23"/>
          <p:cNvSpPr txBox="1"/>
          <p:nvPr/>
        </p:nvSpPr>
        <p:spPr>
          <a:xfrm>
            <a:off x="6845362" y="1849300"/>
            <a:ext cx="1697959" cy="297517"/>
          </a:xfrm>
          <a:prstGeom prst="rect">
            <a:avLst/>
          </a:prstGeom>
          <a:noFill/>
        </p:spPr>
        <p:txBody>
          <a:bodyPr wrap="square" rtlCol="0">
            <a:spAutoFit/>
          </a:bodyPr>
          <a:lstStyle/>
          <a:p>
            <a:pPr defTabSz="914355">
              <a:lnSpc>
                <a:spcPts val="1600"/>
              </a:lnSpc>
              <a:defRPr/>
            </a:pPr>
            <a:r>
              <a:rPr lang="en-US" sz="1400" kern="0" dirty="0">
                <a:solidFill>
                  <a:prstClr val="white"/>
                </a:solidFill>
                <a:latin typeface="Calibri Light" panose="020F0302020204030204"/>
              </a:rPr>
              <a:t>Continual Growth </a:t>
            </a:r>
          </a:p>
        </p:txBody>
      </p:sp>
      <p:cxnSp>
        <p:nvCxnSpPr>
          <p:cNvPr id="27" name="Straight Connector 26"/>
          <p:cNvCxnSpPr/>
          <p:nvPr/>
        </p:nvCxnSpPr>
        <p:spPr>
          <a:xfrm>
            <a:off x="6838709" y="3624255"/>
            <a:ext cx="0" cy="410455"/>
          </a:xfrm>
          <a:prstGeom prst="line">
            <a:avLst/>
          </a:prstGeom>
          <a:ln w="12700" cap="rnd">
            <a:solidFill>
              <a:srgbClr val="82C34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38709" y="3521662"/>
            <a:ext cx="1955500" cy="502702"/>
          </a:xfrm>
          <a:prstGeom prst="rect">
            <a:avLst/>
          </a:prstGeom>
          <a:noFill/>
        </p:spPr>
        <p:txBody>
          <a:bodyPr wrap="square" rtlCol="0">
            <a:spAutoFit/>
          </a:bodyPr>
          <a:lstStyle/>
          <a:p>
            <a:pPr defTabSz="914355">
              <a:lnSpc>
                <a:spcPts val="1600"/>
              </a:lnSpc>
              <a:defRPr/>
            </a:pPr>
            <a:r>
              <a:rPr lang="en-US" sz="1400" kern="0" dirty="0">
                <a:solidFill>
                  <a:prstClr val="white"/>
                </a:solidFill>
                <a:latin typeface="Calibri Light" panose="020F0302020204030204"/>
              </a:rPr>
              <a:t>Track Record of Successful Partnerships</a:t>
            </a:r>
          </a:p>
        </p:txBody>
      </p:sp>
    </p:spTree>
    <p:extLst>
      <p:ext uri="{BB962C8B-B14F-4D97-AF65-F5344CB8AC3E}">
        <p14:creationId xmlns:p14="http://schemas.microsoft.com/office/powerpoint/2010/main" val="1526686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a:t>
            </a:r>
            <a:r>
              <a:rPr lang="en-US" dirty="0"/>
              <a:t>competencies</a:t>
            </a:r>
          </a:p>
        </p:txBody>
      </p:sp>
      <p:sp>
        <p:nvSpPr>
          <p:cNvPr id="3" name="TextBox 2"/>
          <p:cNvSpPr txBox="1"/>
          <p:nvPr/>
        </p:nvSpPr>
        <p:spPr>
          <a:xfrm>
            <a:off x="1816349" y="930547"/>
            <a:ext cx="4715293" cy="330488"/>
          </a:xfrm>
          <a:prstGeom prst="rect">
            <a:avLst/>
          </a:prstGeom>
          <a:noFill/>
        </p:spPr>
        <p:txBody>
          <a:bodyPr wrap="square" rtlCol="0" anchor="ctr" anchorCtr="0">
            <a:noAutofit/>
          </a:bodyPr>
          <a:lstStyle/>
          <a:p>
            <a:pPr defTabSz="914378">
              <a:defRPr/>
            </a:pPr>
            <a:r>
              <a:rPr lang="en-US" sz="3200" kern="0" dirty="0">
                <a:solidFill>
                  <a:prstClr val="white"/>
                </a:solidFill>
                <a:latin typeface="Calibri" panose="020F0502020204030204"/>
              </a:rPr>
              <a:t>Leading Solutions</a:t>
            </a:r>
          </a:p>
        </p:txBody>
      </p:sp>
      <p:sp>
        <p:nvSpPr>
          <p:cNvPr id="4" name="TextBox 3"/>
          <p:cNvSpPr txBox="1"/>
          <p:nvPr/>
        </p:nvSpPr>
        <p:spPr>
          <a:xfrm>
            <a:off x="1938528" y="1849302"/>
            <a:ext cx="1800000" cy="297517"/>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ea typeface="Calibri Light" charset="0"/>
                <a:cs typeface="Calibri Light" charset="0"/>
              </a:rPr>
              <a:t>Insights drive actions</a:t>
            </a:r>
          </a:p>
        </p:txBody>
      </p:sp>
      <p:cxnSp>
        <p:nvCxnSpPr>
          <p:cNvPr id="5" name="Straight Connector 4"/>
          <p:cNvCxnSpPr/>
          <p:nvPr/>
        </p:nvCxnSpPr>
        <p:spPr>
          <a:xfrm>
            <a:off x="1938528" y="1922607"/>
            <a:ext cx="0" cy="410455"/>
          </a:xfrm>
          <a:prstGeom prst="line">
            <a:avLst/>
          </a:prstGeom>
          <a:ln w="12700" cap="rnd">
            <a:solidFill>
              <a:srgbClr val="00BABE"/>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38528" y="2758815"/>
            <a:ext cx="1911096" cy="913070"/>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Practical and user friendly system based on almost a century </a:t>
            </a:r>
          </a:p>
          <a:p>
            <a:pPr defTabSz="914378">
              <a:lnSpc>
                <a:spcPts val="1600"/>
              </a:lnSpc>
              <a:defRPr/>
            </a:pPr>
            <a:r>
              <a:rPr lang="en-US" sz="1400" kern="0" dirty="0">
                <a:solidFill>
                  <a:prstClr val="white"/>
                </a:solidFill>
                <a:latin typeface="Calibri Light" panose="020F0302020204030204"/>
              </a:rPr>
              <a:t>of operations</a:t>
            </a:r>
          </a:p>
        </p:txBody>
      </p:sp>
      <p:sp>
        <p:nvSpPr>
          <p:cNvPr id="7" name="TextBox 6"/>
          <p:cNvSpPr txBox="1"/>
          <p:nvPr/>
        </p:nvSpPr>
        <p:spPr>
          <a:xfrm>
            <a:off x="6833394" y="1849301"/>
            <a:ext cx="1697959" cy="502702"/>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Real time data and live dashboards</a:t>
            </a:r>
          </a:p>
        </p:txBody>
      </p:sp>
      <p:cxnSp>
        <p:nvCxnSpPr>
          <p:cNvPr id="8" name="Straight Connector 7"/>
          <p:cNvCxnSpPr/>
          <p:nvPr/>
        </p:nvCxnSpPr>
        <p:spPr>
          <a:xfrm>
            <a:off x="6838709" y="1922607"/>
            <a:ext cx="0" cy="410455"/>
          </a:xfrm>
          <a:prstGeom prst="line">
            <a:avLst/>
          </a:prstGeom>
          <a:ln w="12700" cap="rnd">
            <a:solidFill>
              <a:srgbClr val="00BABE"/>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33394" y="2758815"/>
            <a:ext cx="1697959" cy="502702"/>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International best practice</a:t>
            </a:r>
          </a:p>
        </p:txBody>
      </p:sp>
      <p:cxnSp>
        <p:nvCxnSpPr>
          <p:cNvPr id="10" name="Straight Connector 9"/>
          <p:cNvCxnSpPr/>
          <p:nvPr/>
        </p:nvCxnSpPr>
        <p:spPr>
          <a:xfrm>
            <a:off x="6838709" y="2832121"/>
            <a:ext cx="0" cy="410455"/>
          </a:xfrm>
          <a:prstGeom prst="line">
            <a:avLst/>
          </a:prstGeom>
          <a:ln w="12700" cap="rnd">
            <a:solidFill>
              <a:srgbClr val="00BABE"/>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83386" y="1849302"/>
            <a:ext cx="1633951" cy="707886"/>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In house development team for customisation</a:t>
            </a:r>
          </a:p>
        </p:txBody>
      </p:sp>
      <p:cxnSp>
        <p:nvCxnSpPr>
          <p:cNvPr id="13" name="Straight Connector 12"/>
          <p:cNvCxnSpPr/>
          <p:nvPr/>
        </p:nvCxnSpPr>
        <p:spPr>
          <a:xfrm>
            <a:off x="4488701" y="1922607"/>
            <a:ext cx="0" cy="410455"/>
          </a:xfrm>
          <a:prstGeom prst="line">
            <a:avLst/>
          </a:prstGeom>
          <a:ln w="12700" cap="rnd">
            <a:solidFill>
              <a:srgbClr val="00BABE"/>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83385" y="2758815"/>
            <a:ext cx="1800000" cy="707886"/>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Fully mobile on all platforms with a basket of services</a:t>
            </a:r>
          </a:p>
        </p:txBody>
      </p:sp>
      <p:cxnSp>
        <p:nvCxnSpPr>
          <p:cNvPr id="15" name="Straight Connector 14"/>
          <p:cNvCxnSpPr/>
          <p:nvPr/>
        </p:nvCxnSpPr>
        <p:spPr>
          <a:xfrm>
            <a:off x="4488701" y="2832121"/>
            <a:ext cx="0" cy="410455"/>
          </a:xfrm>
          <a:prstGeom prst="line">
            <a:avLst/>
          </a:prstGeom>
          <a:ln w="12700" cap="rnd">
            <a:solidFill>
              <a:srgbClr val="00BABE"/>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938528" y="2832121"/>
            <a:ext cx="0" cy="410455"/>
          </a:xfrm>
          <a:prstGeom prst="line">
            <a:avLst/>
          </a:prstGeom>
          <a:ln w="12700" cap="rnd">
            <a:solidFill>
              <a:srgbClr val="00BABE"/>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10282" y="1473937"/>
            <a:ext cx="7185662" cy="0"/>
          </a:xfrm>
          <a:prstGeom prst="line">
            <a:avLst/>
          </a:prstGeom>
          <a:ln w="21590">
            <a:solidFill>
              <a:srgbClr val="00BABE"/>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26" y="1078471"/>
            <a:ext cx="844136" cy="844136"/>
          </a:xfrm>
          <a:prstGeom prst="rect">
            <a:avLst/>
          </a:prstGeom>
        </p:spPr>
      </p:pic>
      <p:sp>
        <p:nvSpPr>
          <p:cNvPr id="24" name="Oval 23"/>
          <p:cNvSpPr/>
          <p:nvPr/>
        </p:nvSpPr>
        <p:spPr>
          <a:xfrm>
            <a:off x="428152" y="915929"/>
            <a:ext cx="1082130" cy="1082130"/>
          </a:xfrm>
          <a:prstGeom prst="ellipse">
            <a:avLst/>
          </a:prstGeom>
          <a:noFill/>
          <a:ln w="21590">
            <a:solidFill>
              <a:srgbClr val="00B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spTree>
    <p:extLst>
      <p:ext uri="{BB962C8B-B14F-4D97-AF65-F5344CB8AC3E}">
        <p14:creationId xmlns:p14="http://schemas.microsoft.com/office/powerpoint/2010/main" val="2946257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a:t>
            </a:r>
            <a:r>
              <a:rPr lang="en-US" dirty="0"/>
              <a:t>competencies</a:t>
            </a:r>
          </a:p>
        </p:txBody>
      </p:sp>
      <p:sp>
        <p:nvSpPr>
          <p:cNvPr id="3" name="TextBox 2"/>
          <p:cNvSpPr txBox="1"/>
          <p:nvPr/>
        </p:nvSpPr>
        <p:spPr>
          <a:xfrm>
            <a:off x="1816349" y="930547"/>
            <a:ext cx="4715293" cy="330488"/>
          </a:xfrm>
          <a:prstGeom prst="rect">
            <a:avLst/>
          </a:prstGeom>
          <a:noFill/>
        </p:spPr>
        <p:txBody>
          <a:bodyPr wrap="square" rtlCol="0" anchor="ctr" anchorCtr="0">
            <a:noAutofit/>
          </a:bodyPr>
          <a:lstStyle/>
          <a:p>
            <a:pPr defTabSz="914378">
              <a:defRPr/>
            </a:pPr>
            <a:r>
              <a:rPr lang="en-US" sz="3200" kern="0" dirty="0">
                <a:solidFill>
                  <a:prstClr val="white"/>
                </a:solidFill>
                <a:latin typeface="Calibri" panose="020F0502020204030204"/>
              </a:rPr>
              <a:t>Operational Excellence</a:t>
            </a:r>
          </a:p>
        </p:txBody>
      </p:sp>
      <p:cxnSp>
        <p:nvCxnSpPr>
          <p:cNvPr id="21" name="Straight Connector 20"/>
          <p:cNvCxnSpPr/>
          <p:nvPr/>
        </p:nvCxnSpPr>
        <p:spPr>
          <a:xfrm>
            <a:off x="1510282" y="1473937"/>
            <a:ext cx="7185662" cy="0"/>
          </a:xfrm>
          <a:prstGeom prst="line">
            <a:avLst/>
          </a:prstGeom>
          <a:ln w="21590">
            <a:solidFill>
              <a:srgbClr val="F9A61B"/>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938528" y="1849301"/>
            <a:ext cx="1800000" cy="502702"/>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ea typeface="Calibri Light" charset="0"/>
                <a:cs typeface="Calibri Light" charset="0"/>
              </a:rPr>
              <a:t>Almost a century of experience</a:t>
            </a:r>
          </a:p>
        </p:txBody>
      </p:sp>
      <p:cxnSp>
        <p:nvCxnSpPr>
          <p:cNvPr id="23" name="Straight Connector 22"/>
          <p:cNvCxnSpPr/>
          <p:nvPr/>
        </p:nvCxnSpPr>
        <p:spPr>
          <a:xfrm>
            <a:off x="1938528" y="1922607"/>
            <a:ext cx="0" cy="410455"/>
          </a:xfrm>
          <a:prstGeom prst="line">
            <a:avLst/>
          </a:prstGeom>
          <a:ln w="12700" cap="rnd">
            <a:solidFill>
              <a:srgbClr val="F9A61B"/>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938528" y="2758815"/>
            <a:ext cx="1800000" cy="707886"/>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Diverse range of services and ability to integrate seamlessly</a:t>
            </a:r>
          </a:p>
        </p:txBody>
      </p:sp>
      <p:sp>
        <p:nvSpPr>
          <p:cNvPr id="25" name="TextBox 24"/>
          <p:cNvSpPr txBox="1"/>
          <p:nvPr/>
        </p:nvSpPr>
        <p:spPr>
          <a:xfrm>
            <a:off x="6833394" y="1849302"/>
            <a:ext cx="1880839" cy="707886"/>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Continual learning from</a:t>
            </a:r>
          </a:p>
          <a:p>
            <a:pPr defTabSz="914378">
              <a:lnSpc>
                <a:spcPts val="1600"/>
              </a:lnSpc>
              <a:defRPr/>
            </a:pPr>
            <a:r>
              <a:rPr lang="en-US" sz="1400" kern="0" dirty="0">
                <a:solidFill>
                  <a:prstClr val="white"/>
                </a:solidFill>
                <a:latin typeface="Calibri Light" panose="020F0302020204030204"/>
              </a:rPr>
              <a:t>international best practice</a:t>
            </a:r>
          </a:p>
        </p:txBody>
      </p:sp>
      <p:cxnSp>
        <p:nvCxnSpPr>
          <p:cNvPr id="26" name="Straight Connector 25"/>
          <p:cNvCxnSpPr/>
          <p:nvPr/>
        </p:nvCxnSpPr>
        <p:spPr>
          <a:xfrm>
            <a:off x="6838709" y="1922607"/>
            <a:ext cx="0" cy="410455"/>
          </a:xfrm>
          <a:prstGeom prst="line">
            <a:avLst/>
          </a:prstGeom>
          <a:ln w="12700" cap="rnd">
            <a:solidFill>
              <a:srgbClr val="F9A61B"/>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833394" y="2758815"/>
            <a:ext cx="1697959" cy="297517"/>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Retailer relationships</a:t>
            </a:r>
          </a:p>
        </p:txBody>
      </p:sp>
      <p:cxnSp>
        <p:nvCxnSpPr>
          <p:cNvPr id="28" name="Straight Connector 27"/>
          <p:cNvCxnSpPr/>
          <p:nvPr/>
        </p:nvCxnSpPr>
        <p:spPr>
          <a:xfrm>
            <a:off x="6838709" y="2832121"/>
            <a:ext cx="0" cy="410455"/>
          </a:xfrm>
          <a:prstGeom prst="line">
            <a:avLst/>
          </a:prstGeom>
          <a:ln w="12700" cap="rnd">
            <a:solidFill>
              <a:srgbClr val="F9A61B"/>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91945" y="1849302"/>
            <a:ext cx="1800000" cy="707886"/>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Deep investment into the science of execution</a:t>
            </a:r>
          </a:p>
        </p:txBody>
      </p:sp>
      <p:cxnSp>
        <p:nvCxnSpPr>
          <p:cNvPr id="31" name="Straight Connector 30"/>
          <p:cNvCxnSpPr/>
          <p:nvPr/>
        </p:nvCxnSpPr>
        <p:spPr>
          <a:xfrm>
            <a:off x="4397261" y="1922607"/>
            <a:ext cx="0" cy="410455"/>
          </a:xfrm>
          <a:prstGeom prst="line">
            <a:avLst/>
          </a:prstGeom>
          <a:ln w="12700" cap="rnd">
            <a:solidFill>
              <a:srgbClr val="F9A61B"/>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91945" y="2758815"/>
            <a:ext cx="1800000" cy="707886"/>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Focus on operational culture tied to variable pay</a:t>
            </a:r>
          </a:p>
        </p:txBody>
      </p:sp>
      <p:cxnSp>
        <p:nvCxnSpPr>
          <p:cNvPr id="33" name="Straight Connector 32"/>
          <p:cNvCxnSpPr/>
          <p:nvPr/>
        </p:nvCxnSpPr>
        <p:spPr>
          <a:xfrm>
            <a:off x="4397261" y="2832121"/>
            <a:ext cx="0" cy="410455"/>
          </a:xfrm>
          <a:prstGeom prst="line">
            <a:avLst/>
          </a:prstGeom>
          <a:ln w="12700" cap="rnd">
            <a:solidFill>
              <a:srgbClr val="F9A61B"/>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391945" y="3624255"/>
            <a:ext cx="2091151" cy="502702"/>
          </a:xfrm>
          <a:prstGeom prst="rect">
            <a:avLst/>
          </a:prstGeom>
          <a:noFill/>
        </p:spPr>
        <p:txBody>
          <a:bodyPr wrap="square" rtlCol="0">
            <a:spAutoFit/>
          </a:bodyPr>
          <a:lstStyle/>
          <a:p>
            <a:pPr defTabSz="914378">
              <a:lnSpc>
                <a:spcPts val="1600"/>
              </a:lnSpc>
              <a:defRPr/>
            </a:pPr>
            <a:r>
              <a:rPr lang="en-US" sz="1400" kern="0" dirty="0">
                <a:solidFill>
                  <a:prstClr val="white"/>
                </a:solidFill>
                <a:latin typeface="Calibri Light" panose="020F0302020204030204"/>
              </a:rPr>
              <a:t>Real time attendance and movement of all staff</a:t>
            </a:r>
          </a:p>
        </p:txBody>
      </p:sp>
      <p:cxnSp>
        <p:nvCxnSpPr>
          <p:cNvPr id="35" name="Straight Connector 34"/>
          <p:cNvCxnSpPr/>
          <p:nvPr/>
        </p:nvCxnSpPr>
        <p:spPr>
          <a:xfrm>
            <a:off x="4397261" y="3697560"/>
            <a:ext cx="0" cy="410455"/>
          </a:xfrm>
          <a:prstGeom prst="line">
            <a:avLst/>
          </a:prstGeom>
          <a:ln w="12700" cap="rnd">
            <a:solidFill>
              <a:srgbClr val="F9A61B"/>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38528" y="3624255"/>
            <a:ext cx="1800000" cy="504412"/>
          </a:xfrm>
          <a:prstGeom prst="rect">
            <a:avLst/>
          </a:prstGeom>
          <a:noFill/>
        </p:spPr>
        <p:txBody>
          <a:bodyPr wrap="square" rtlCol="0">
            <a:spAutoFit/>
          </a:bodyPr>
          <a:lstStyle/>
          <a:p>
            <a:pPr defTabSz="914378">
              <a:lnSpc>
                <a:spcPts val="1600"/>
              </a:lnSpc>
              <a:defRPr/>
            </a:pPr>
            <a:r>
              <a:rPr lang="en-US" sz="1400" kern="0" dirty="0" smtClean="0">
                <a:solidFill>
                  <a:prstClr val="white"/>
                </a:solidFill>
                <a:latin typeface="Calibri Light" panose="020F0302020204030204"/>
              </a:rPr>
              <a:t>Unparalleled global </a:t>
            </a:r>
            <a:r>
              <a:rPr lang="en-US" sz="1400" kern="0" dirty="0">
                <a:solidFill>
                  <a:prstClr val="white"/>
                </a:solidFill>
                <a:latin typeface="Calibri Light" panose="020F0302020204030204"/>
              </a:rPr>
              <a:t>footprint</a:t>
            </a:r>
          </a:p>
        </p:txBody>
      </p:sp>
      <p:cxnSp>
        <p:nvCxnSpPr>
          <p:cNvPr id="37" name="Straight Connector 36"/>
          <p:cNvCxnSpPr/>
          <p:nvPr/>
        </p:nvCxnSpPr>
        <p:spPr>
          <a:xfrm>
            <a:off x="1938528" y="3697560"/>
            <a:ext cx="0" cy="410455"/>
          </a:xfrm>
          <a:prstGeom prst="line">
            <a:avLst/>
          </a:prstGeom>
          <a:ln w="12700" cap="rnd">
            <a:solidFill>
              <a:srgbClr val="F9A61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938528" y="2832121"/>
            <a:ext cx="0" cy="410455"/>
          </a:xfrm>
          <a:prstGeom prst="line">
            <a:avLst/>
          </a:prstGeom>
          <a:ln w="12700" cap="rnd">
            <a:solidFill>
              <a:srgbClr val="F9A61B"/>
            </a:solidFill>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1077" y="1004257"/>
            <a:ext cx="909432" cy="909432"/>
          </a:xfrm>
          <a:prstGeom prst="rect">
            <a:avLst/>
          </a:prstGeom>
        </p:spPr>
      </p:pic>
      <p:sp>
        <p:nvSpPr>
          <p:cNvPr id="42" name="Oval 41"/>
          <p:cNvSpPr/>
          <p:nvPr/>
        </p:nvSpPr>
        <p:spPr>
          <a:xfrm>
            <a:off x="428152" y="915929"/>
            <a:ext cx="1082130" cy="1082130"/>
          </a:xfrm>
          <a:prstGeom prst="ellipse">
            <a:avLst/>
          </a:prstGeom>
          <a:noFill/>
          <a:ln w="21590">
            <a:solidFill>
              <a:srgbClr val="F9A6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spTree>
    <p:extLst>
      <p:ext uri="{BB962C8B-B14F-4D97-AF65-F5344CB8AC3E}">
        <p14:creationId xmlns:p14="http://schemas.microsoft.com/office/powerpoint/2010/main" val="3007699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5603629" y="2148000"/>
            <a:ext cx="2023656" cy="76919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dirty="0">
              <a:ln w="0"/>
              <a:solidFill>
                <a:srgbClr val="015986"/>
              </a:solidFill>
              <a:latin typeface="Calibri" panose="020F0502020204030204"/>
            </a:endParaRPr>
          </a:p>
        </p:txBody>
      </p:sp>
      <p:sp>
        <p:nvSpPr>
          <p:cNvPr id="43" name="Rectangle 42"/>
          <p:cNvSpPr/>
          <p:nvPr/>
        </p:nvSpPr>
        <p:spPr>
          <a:xfrm>
            <a:off x="3491330" y="2148000"/>
            <a:ext cx="2023656" cy="76919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dirty="0">
              <a:ln w="0"/>
              <a:solidFill>
                <a:srgbClr val="015986"/>
              </a:solidFill>
              <a:latin typeface="Calibri" panose="020F0502020204030204"/>
            </a:endParaRPr>
          </a:p>
        </p:txBody>
      </p:sp>
      <p:sp>
        <p:nvSpPr>
          <p:cNvPr id="40" name="Rectangle 39"/>
          <p:cNvSpPr/>
          <p:nvPr/>
        </p:nvSpPr>
        <p:spPr>
          <a:xfrm>
            <a:off x="1380809" y="2148000"/>
            <a:ext cx="2023656" cy="76919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dirty="0">
              <a:ln w="0"/>
              <a:solidFill>
                <a:srgbClr val="015986"/>
              </a:solidFill>
              <a:latin typeface="Calibri" panose="020F0502020204030204"/>
            </a:endParaRPr>
          </a:p>
        </p:txBody>
      </p:sp>
      <p:sp>
        <p:nvSpPr>
          <p:cNvPr id="2" name="Title 1"/>
          <p:cNvSpPr>
            <a:spLocks noGrp="1"/>
          </p:cNvSpPr>
          <p:nvPr>
            <p:ph type="title"/>
          </p:nvPr>
        </p:nvSpPr>
        <p:spPr/>
        <p:txBody>
          <a:bodyPr>
            <a:normAutofit fontScale="90000"/>
          </a:bodyPr>
          <a:lstStyle/>
          <a:p>
            <a:r>
              <a:rPr lang="en-US" dirty="0"/>
              <a:t>integrated retail solutions</a:t>
            </a:r>
          </a:p>
        </p:txBody>
      </p:sp>
      <p:sp>
        <p:nvSpPr>
          <p:cNvPr id="5" name="Oval 4"/>
          <p:cNvSpPr>
            <a:spLocks noChangeAspect="1"/>
          </p:cNvSpPr>
          <p:nvPr/>
        </p:nvSpPr>
        <p:spPr>
          <a:xfrm>
            <a:off x="1791673" y="916344"/>
            <a:ext cx="1201930" cy="1201928"/>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srgbClr val="015986"/>
              </a:solidFill>
              <a:latin typeface="Calibri" panose="020F0502020204030204"/>
            </a:endParaRPr>
          </a:p>
        </p:txBody>
      </p:sp>
      <p:sp>
        <p:nvSpPr>
          <p:cNvPr id="6" name="Oval 5"/>
          <p:cNvSpPr>
            <a:spLocks noChangeAspect="1"/>
          </p:cNvSpPr>
          <p:nvPr/>
        </p:nvSpPr>
        <p:spPr>
          <a:xfrm>
            <a:off x="3902194" y="916344"/>
            <a:ext cx="1201930" cy="1201928"/>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srgbClr val="015986"/>
              </a:solidFill>
              <a:latin typeface="Calibri" panose="020F0502020204030204"/>
            </a:endParaRPr>
          </a:p>
        </p:txBody>
      </p:sp>
      <p:sp>
        <p:nvSpPr>
          <p:cNvPr id="9" name="Rectangle 8"/>
          <p:cNvSpPr/>
          <p:nvPr/>
        </p:nvSpPr>
        <p:spPr>
          <a:xfrm>
            <a:off x="1380809" y="1729583"/>
            <a:ext cx="2023656" cy="769192"/>
          </a:xfrm>
          <a:prstGeom prst="rect">
            <a:avLst/>
          </a:prstGeom>
          <a:solidFill>
            <a:srgbClr val="ED175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dirty="0">
              <a:ln w="0"/>
              <a:solidFill>
                <a:srgbClr val="015986"/>
              </a:solidFill>
              <a:latin typeface="Calibri" panose="020F0502020204030204"/>
            </a:endParaRPr>
          </a:p>
        </p:txBody>
      </p:sp>
      <p:sp>
        <p:nvSpPr>
          <p:cNvPr id="10" name="Oval 9"/>
          <p:cNvSpPr>
            <a:spLocks noChangeAspect="1"/>
          </p:cNvSpPr>
          <p:nvPr/>
        </p:nvSpPr>
        <p:spPr>
          <a:xfrm>
            <a:off x="1909033" y="1033703"/>
            <a:ext cx="967210" cy="96720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srgbClr val="015986"/>
              </a:solidFill>
              <a:latin typeface="Calibri" panose="020F0502020204030204"/>
            </a:endParaRPr>
          </a:p>
        </p:txBody>
      </p:sp>
      <p:sp>
        <p:nvSpPr>
          <p:cNvPr id="11" name="Rectangle 10"/>
          <p:cNvSpPr/>
          <p:nvPr/>
        </p:nvSpPr>
        <p:spPr>
          <a:xfrm>
            <a:off x="3491330" y="1729583"/>
            <a:ext cx="2023656" cy="769192"/>
          </a:xfrm>
          <a:prstGeom prst="rect">
            <a:avLst/>
          </a:prstGeom>
          <a:solidFill>
            <a:srgbClr val="F9A6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dirty="0">
              <a:ln w="0"/>
              <a:solidFill>
                <a:srgbClr val="015986"/>
              </a:solidFill>
              <a:latin typeface="Calibri" panose="020F0502020204030204"/>
            </a:endParaRPr>
          </a:p>
        </p:txBody>
      </p:sp>
      <p:sp>
        <p:nvSpPr>
          <p:cNvPr id="12" name="Oval 11"/>
          <p:cNvSpPr>
            <a:spLocks noChangeAspect="1"/>
          </p:cNvSpPr>
          <p:nvPr/>
        </p:nvSpPr>
        <p:spPr>
          <a:xfrm>
            <a:off x="4019554" y="1033703"/>
            <a:ext cx="967210" cy="967209"/>
          </a:xfrm>
          <a:prstGeom prst="ellipse">
            <a:avLst/>
          </a:prstGeom>
          <a:solidFill>
            <a:schemeClr val="bg1"/>
          </a:solidFill>
          <a:ln w="127000"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srgbClr val="015986"/>
              </a:solidFill>
              <a:latin typeface="Calibri" panose="020F0502020204030204"/>
            </a:endParaRPr>
          </a:p>
        </p:txBody>
      </p:sp>
      <p:sp>
        <p:nvSpPr>
          <p:cNvPr id="17" name="TextBox 16"/>
          <p:cNvSpPr txBox="1"/>
          <p:nvPr/>
        </p:nvSpPr>
        <p:spPr>
          <a:xfrm>
            <a:off x="1380809" y="2000911"/>
            <a:ext cx="2023656" cy="473240"/>
          </a:xfrm>
          <a:prstGeom prst="rect">
            <a:avLst/>
          </a:prstGeom>
          <a:noFill/>
        </p:spPr>
        <p:txBody>
          <a:bodyPr wrap="square" rtlCol="0" anchor="ctr" anchorCtr="0">
            <a:noAutofit/>
          </a:bodyPr>
          <a:lstStyle/>
          <a:p>
            <a:pPr algn="ctr" defTabSz="685783"/>
            <a:r>
              <a:rPr lang="en-US" sz="1200" dirty="0">
                <a:solidFill>
                  <a:srgbClr val="FFFFFF"/>
                </a:solidFill>
                <a:latin typeface="Calibri" panose="020F0502020204030204"/>
              </a:rPr>
              <a:t>FIELD SALES &amp; RETAIL EXECUTION</a:t>
            </a:r>
          </a:p>
        </p:txBody>
      </p:sp>
      <p:sp>
        <p:nvSpPr>
          <p:cNvPr id="18" name="TextBox 17"/>
          <p:cNvSpPr txBox="1"/>
          <p:nvPr/>
        </p:nvSpPr>
        <p:spPr>
          <a:xfrm>
            <a:off x="3502312" y="2000911"/>
            <a:ext cx="2009863" cy="473240"/>
          </a:xfrm>
          <a:prstGeom prst="rect">
            <a:avLst/>
          </a:prstGeom>
          <a:noFill/>
        </p:spPr>
        <p:txBody>
          <a:bodyPr wrap="square" rtlCol="0" anchor="ctr" anchorCtr="0">
            <a:noAutofit/>
          </a:bodyPr>
          <a:lstStyle/>
          <a:p>
            <a:pPr algn="ctr" defTabSz="685783"/>
            <a:r>
              <a:rPr lang="en-US" sz="1200" dirty="0">
                <a:solidFill>
                  <a:srgbClr val="FFFFFF"/>
                </a:solidFill>
                <a:latin typeface="Calibri" panose="020F0502020204030204"/>
              </a:rPr>
              <a:t>ACTIVATION</a:t>
            </a:r>
          </a:p>
        </p:txBody>
      </p:sp>
      <p:pic>
        <p:nvPicPr>
          <p:cNvPr id="21" name="Picture 2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42112" y="933590"/>
            <a:ext cx="1122095" cy="1122094"/>
          </a:xfrm>
          <a:prstGeom prst="rect">
            <a:avLst/>
          </a:prstGeom>
        </p:spPr>
      </p:pic>
      <p:pic>
        <p:nvPicPr>
          <p:cNvPr id="22" name="Picture 2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31591" y="944324"/>
            <a:ext cx="1122095" cy="1122094"/>
          </a:xfrm>
          <a:prstGeom prst="rect">
            <a:avLst/>
          </a:prstGeom>
        </p:spPr>
      </p:pic>
      <p:sp>
        <p:nvSpPr>
          <p:cNvPr id="23" name="Oval 22"/>
          <p:cNvSpPr>
            <a:spLocks noChangeAspect="1"/>
          </p:cNvSpPr>
          <p:nvPr/>
        </p:nvSpPr>
        <p:spPr>
          <a:xfrm>
            <a:off x="6013832" y="916344"/>
            <a:ext cx="1201930" cy="1201928"/>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srgbClr val="015986"/>
              </a:solidFill>
              <a:latin typeface="Calibri" panose="020F0502020204030204"/>
            </a:endParaRPr>
          </a:p>
        </p:txBody>
      </p:sp>
      <p:sp>
        <p:nvSpPr>
          <p:cNvPr id="25" name="Rectangle 24"/>
          <p:cNvSpPr/>
          <p:nvPr/>
        </p:nvSpPr>
        <p:spPr>
          <a:xfrm>
            <a:off x="5604085" y="1729583"/>
            <a:ext cx="2023200" cy="769192"/>
          </a:xfrm>
          <a:prstGeom prst="rect">
            <a:avLst/>
          </a:prstGeom>
          <a:solidFill>
            <a:srgbClr val="00BAB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dirty="0">
              <a:ln w="0"/>
              <a:solidFill>
                <a:srgbClr val="015986"/>
              </a:solidFill>
              <a:latin typeface="Calibri" panose="020F0502020204030204"/>
            </a:endParaRPr>
          </a:p>
        </p:txBody>
      </p:sp>
      <p:sp>
        <p:nvSpPr>
          <p:cNvPr id="26" name="Oval 25"/>
          <p:cNvSpPr>
            <a:spLocks noChangeAspect="1"/>
          </p:cNvSpPr>
          <p:nvPr/>
        </p:nvSpPr>
        <p:spPr>
          <a:xfrm>
            <a:off x="6131192" y="1033703"/>
            <a:ext cx="967210" cy="96720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srgbClr val="015986"/>
              </a:solidFill>
              <a:latin typeface="Calibri" panose="020F0502020204030204"/>
            </a:endParaRPr>
          </a:p>
        </p:txBody>
      </p:sp>
      <p:sp>
        <p:nvSpPr>
          <p:cNvPr id="29" name="TextBox 28"/>
          <p:cNvSpPr txBox="1"/>
          <p:nvPr/>
        </p:nvSpPr>
        <p:spPr>
          <a:xfrm>
            <a:off x="5601851" y="2000911"/>
            <a:ext cx="2023656" cy="473239"/>
          </a:xfrm>
          <a:prstGeom prst="rect">
            <a:avLst/>
          </a:prstGeom>
          <a:noFill/>
        </p:spPr>
        <p:txBody>
          <a:bodyPr wrap="square" rtlCol="0" anchor="ctr" anchorCtr="0">
            <a:noAutofit/>
          </a:bodyPr>
          <a:lstStyle/>
          <a:p>
            <a:pPr algn="ctr" defTabSz="685783"/>
            <a:r>
              <a:rPr lang="en-US" sz="1200" dirty="0">
                <a:solidFill>
                  <a:srgbClr val="FFFFFF"/>
                </a:solidFill>
                <a:latin typeface="Calibri" panose="020F0502020204030204"/>
              </a:rPr>
              <a:t>INFORMATION &amp; TECHNOLOGY</a:t>
            </a:r>
          </a:p>
        </p:txBody>
      </p:sp>
      <p:pic>
        <p:nvPicPr>
          <p:cNvPr id="31" name="Picture 3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92525" y="1003350"/>
            <a:ext cx="1027918" cy="1027916"/>
          </a:xfrm>
          <a:prstGeom prst="rect">
            <a:avLst/>
          </a:prstGeom>
        </p:spPr>
      </p:pic>
      <p:grpSp>
        <p:nvGrpSpPr>
          <p:cNvPr id="44" name="Group 43"/>
          <p:cNvGrpSpPr/>
          <p:nvPr/>
        </p:nvGrpSpPr>
        <p:grpSpPr>
          <a:xfrm>
            <a:off x="696136" y="3162910"/>
            <a:ext cx="7291747" cy="875870"/>
            <a:chOff x="696135" y="3609136"/>
            <a:chExt cx="7291747" cy="875870"/>
          </a:xfrm>
        </p:grpSpPr>
        <p:sp>
          <p:nvSpPr>
            <p:cNvPr id="3" name="TextBox 2"/>
            <p:cNvSpPr txBox="1"/>
            <p:nvPr/>
          </p:nvSpPr>
          <p:spPr>
            <a:xfrm>
              <a:off x="1418391" y="3801115"/>
              <a:ext cx="1357423" cy="461665"/>
            </a:xfrm>
            <a:prstGeom prst="rect">
              <a:avLst/>
            </a:prstGeom>
            <a:noFill/>
          </p:spPr>
          <p:txBody>
            <a:bodyPr wrap="none" rtlCol="0">
              <a:spAutoFit/>
            </a:bodyPr>
            <a:lstStyle/>
            <a:p>
              <a:pPr defTabSz="685783"/>
              <a:r>
                <a:rPr lang="en-US" sz="1200" dirty="0">
                  <a:solidFill>
                    <a:prstClr val="white"/>
                  </a:solidFill>
                  <a:latin typeface="Calibri Light" panose="020F0302020204030204"/>
                </a:rPr>
                <a:t>STRATEGIC ASSETS </a:t>
              </a:r>
            </a:p>
            <a:p>
              <a:pPr defTabSz="685783"/>
              <a:r>
                <a:rPr lang="en-US" sz="1200" dirty="0">
                  <a:solidFill>
                    <a:prstClr val="white"/>
                  </a:solidFill>
                  <a:latin typeface="Calibri Light" panose="020F0302020204030204"/>
                </a:rPr>
                <a:t>&amp; CAPABILITIES:</a:t>
              </a:r>
            </a:p>
          </p:txBody>
        </p:sp>
        <p:sp>
          <p:nvSpPr>
            <p:cNvPr id="4" name="TextBox 3"/>
            <p:cNvSpPr txBox="1"/>
            <p:nvPr/>
          </p:nvSpPr>
          <p:spPr>
            <a:xfrm>
              <a:off x="2776199" y="3796212"/>
              <a:ext cx="5211683" cy="553998"/>
            </a:xfrm>
            <a:prstGeom prst="rect">
              <a:avLst/>
            </a:prstGeom>
            <a:noFill/>
          </p:spPr>
          <p:txBody>
            <a:bodyPr wrap="none" rtlCol="0">
              <a:spAutoFit/>
            </a:bodyPr>
            <a:lstStyle/>
            <a:p>
              <a:pPr defTabSz="685783"/>
              <a:r>
                <a:rPr lang="en-US" sz="1000" dirty="0">
                  <a:solidFill>
                    <a:srgbClr val="969796"/>
                  </a:solidFill>
                  <a:latin typeface="Calibri Light" panose="020F0302020204030204"/>
                </a:rPr>
                <a:t>Mobile data capture  |  Store Universe monitoring </a:t>
              </a:r>
              <a:r>
                <a:rPr lang="en-US" sz="1000" dirty="0">
                  <a:solidFill>
                    <a:srgbClr val="969796"/>
                  </a:solidFill>
                  <a:latin typeface="Calibri" panose="020F0502020204030204"/>
                </a:rPr>
                <a:t>|</a:t>
              </a:r>
              <a:r>
                <a:rPr lang="en-US" sz="1000" dirty="0">
                  <a:solidFill>
                    <a:srgbClr val="969796"/>
                  </a:solidFill>
                  <a:latin typeface="Calibri Light" panose="020F0302020204030204"/>
                </a:rPr>
                <a:t>  Image recognition/planogram compliance </a:t>
              </a:r>
            </a:p>
            <a:p>
              <a:pPr defTabSz="685783"/>
              <a:r>
                <a:rPr lang="en-US" sz="1000" dirty="0">
                  <a:solidFill>
                    <a:srgbClr val="969796"/>
                  </a:solidFill>
                  <a:latin typeface="Calibri Light" panose="020F0302020204030204"/>
                </a:rPr>
                <a:t>Crowd sourcing  </a:t>
              </a:r>
              <a:r>
                <a:rPr lang="en-US" sz="1000" dirty="0">
                  <a:solidFill>
                    <a:srgbClr val="969796"/>
                  </a:solidFill>
                  <a:latin typeface="Calibri" panose="020F0502020204030204"/>
                </a:rPr>
                <a:t>|  </a:t>
              </a:r>
              <a:r>
                <a:rPr lang="en-US" sz="1000" dirty="0">
                  <a:solidFill>
                    <a:srgbClr val="969796"/>
                  </a:solidFill>
                  <a:latin typeface="Calibri Light" panose="020F0302020204030204"/>
                </a:rPr>
                <a:t>Dashboarding  </a:t>
              </a:r>
              <a:r>
                <a:rPr lang="en-US" sz="1000" dirty="0">
                  <a:solidFill>
                    <a:srgbClr val="969796"/>
                  </a:solidFill>
                  <a:latin typeface="Calibri" panose="020F0502020204030204"/>
                </a:rPr>
                <a:t>|</a:t>
              </a:r>
              <a:r>
                <a:rPr lang="en-US" sz="1000" dirty="0">
                  <a:solidFill>
                    <a:srgbClr val="969796"/>
                  </a:solidFill>
                  <a:latin typeface="Calibri Light" panose="020F0302020204030204"/>
                </a:rPr>
                <a:t>  Store profiling  </a:t>
              </a:r>
              <a:r>
                <a:rPr lang="en-US" sz="1000" dirty="0">
                  <a:solidFill>
                    <a:srgbClr val="969796"/>
                  </a:solidFill>
                  <a:latin typeface="Calibri" panose="020F0502020204030204"/>
                </a:rPr>
                <a:t>|</a:t>
              </a:r>
              <a:r>
                <a:rPr lang="en-US" sz="1000" dirty="0">
                  <a:solidFill>
                    <a:srgbClr val="969796"/>
                  </a:solidFill>
                  <a:latin typeface="Calibri Light" panose="020F0302020204030204"/>
                </a:rPr>
                <a:t>  Assortment optimisation  </a:t>
              </a:r>
              <a:r>
                <a:rPr lang="en-US" sz="1000" dirty="0">
                  <a:solidFill>
                    <a:srgbClr val="969796"/>
                  </a:solidFill>
                  <a:latin typeface="Calibri" panose="020F0502020204030204"/>
                </a:rPr>
                <a:t>|</a:t>
              </a:r>
              <a:r>
                <a:rPr lang="en-US" sz="1000" dirty="0">
                  <a:solidFill>
                    <a:srgbClr val="969796"/>
                  </a:solidFill>
                  <a:latin typeface="Calibri Light" panose="020F0302020204030204"/>
                </a:rPr>
                <a:t>  Space planning</a:t>
              </a:r>
            </a:p>
            <a:p>
              <a:pPr defTabSz="685783"/>
              <a:r>
                <a:rPr lang="en-US" sz="1000" dirty="0" smtClean="0">
                  <a:solidFill>
                    <a:srgbClr val="969796"/>
                  </a:solidFill>
                  <a:latin typeface="Calibri Light" panose="020F0302020204030204"/>
                </a:rPr>
                <a:t> Time </a:t>
              </a:r>
              <a:r>
                <a:rPr lang="en-US" sz="1000" dirty="0">
                  <a:solidFill>
                    <a:srgbClr val="969796"/>
                  </a:solidFill>
                  <a:latin typeface="Calibri Light" panose="020F0302020204030204"/>
                </a:rPr>
                <a:t>and motion analysis </a:t>
              </a:r>
              <a:r>
                <a:rPr lang="en-US" sz="1000" dirty="0" smtClean="0">
                  <a:solidFill>
                    <a:srgbClr val="969796"/>
                  </a:solidFill>
                  <a:latin typeface="Calibri Light" panose="020F0302020204030204"/>
                </a:rPr>
                <a:t>  </a:t>
              </a:r>
              <a:r>
                <a:rPr lang="en-US" sz="1000" dirty="0">
                  <a:solidFill>
                    <a:srgbClr val="969796"/>
                  </a:solidFill>
                  <a:latin typeface="Calibri" panose="020F0502020204030204"/>
                </a:rPr>
                <a:t>|</a:t>
              </a:r>
              <a:r>
                <a:rPr lang="en-US" sz="1000" dirty="0">
                  <a:solidFill>
                    <a:srgbClr val="969796"/>
                  </a:solidFill>
                  <a:latin typeface="Calibri Light" panose="020F0302020204030204"/>
                </a:rPr>
                <a:t>  Campaign scheduling</a:t>
              </a:r>
            </a:p>
          </p:txBody>
        </p:sp>
        <p:pic>
          <p:nvPicPr>
            <p:cNvPr id="32" name="Picture 3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96135" y="3609136"/>
              <a:ext cx="917235" cy="875870"/>
            </a:xfrm>
            <a:prstGeom prst="rect">
              <a:avLst/>
            </a:prstGeom>
          </p:spPr>
        </p:pic>
      </p:grpSp>
      <p:cxnSp>
        <p:nvCxnSpPr>
          <p:cNvPr id="42" name="Straight Connector 41"/>
          <p:cNvCxnSpPr/>
          <p:nvPr/>
        </p:nvCxnSpPr>
        <p:spPr>
          <a:xfrm>
            <a:off x="386185" y="3098894"/>
            <a:ext cx="8362795" cy="0"/>
          </a:xfrm>
          <a:prstGeom prst="line">
            <a:avLst/>
          </a:prstGeom>
          <a:ln w="12700">
            <a:solidFill>
              <a:srgbClr val="9FA1A4"/>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375925" y="2583753"/>
            <a:ext cx="2001108" cy="261610"/>
          </a:xfrm>
          <a:prstGeom prst="rect">
            <a:avLst/>
          </a:prstGeom>
        </p:spPr>
        <p:txBody>
          <a:bodyPr wrap="square" anchor="ctr" anchorCtr="0">
            <a:spAutoFit/>
          </a:bodyPr>
          <a:lstStyle/>
          <a:p>
            <a:pPr algn="ctr" defTabSz="685783"/>
            <a:r>
              <a:rPr lang="en-ZA" sz="1100" b="1" dirty="0" smtClean="0">
                <a:solidFill>
                  <a:srgbClr val="002447"/>
                </a:solidFill>
                <a:latin typeface="Calibri Light" panose="020F0302020204030204"/>
              </a:rPr>
              <a:t>In </a:t>
            </a:r>
            <a:r>
              <a:rPr lang="en-ZA" sz="1100" b="1" dirty="0">
                <a:solidFill>
                  <a:srgbClr val="002447"/>
                </a:solidFill>
                <a:latin typeface="Calibri Light" panose="020F0302020204030204"/>
              </a:rPr>
              <a:t>Stock, On Shelf, All The Time</a:t>
            </a:r>
          </a:p>
        </p:txBody>
      </p:sp>
      <p:sp>
        <p:nvSpPr>
          <p:cNvPr id="30" name="Rectangle 29"/>
          <p:cNvSpPr/>
          <p:nvPr/>
        </p:nvSpPr>
        <p:spPr>
          <a:xfrm>
            <a:off x="3478694" y="2583753"/>
            <a:ext cx="2045548" cy="261610"/>
          </a:xfrm>
          <a:prstGeom prst="rect">
            <a:avLst/>
          </a:prstGeom>
        </p:spPr>
        <p:txBody>
          <a:bodyPr wrap="square" anchor="ctr" anchorCtr="0">
            <a:spAutoFit/>
          </a:bodyPr>
          <a:lstStyle/>
          <a:p>
            <a:pPr algn="ctr" defTabSz="685783"/>
            <a:r>
              <a:rPr lang="en-ZA" sz="1100" b="1" dirty="0">
                <a:solidFill>
                  <a:srgbClr val="002447"/>
                </a:solidFill>
                <a:latin typeface="Calibri Light" panose="020F0302020204030204"/>
              </a:rPr>
              <a:t>Creatively Inspiring Brand Choice</a:t>
            </a:r>
          </a:p>
        </p:txBody>
      </p:sp>
      <p:sp>
        <p:nvSpPr>
          <p:cNvPr id="34" name="Rectangle 33"/>
          <p:cNvSpPr/>
          <p:nvPr/>
        </p:nvSpPr>
        <p:spPr>
          <a:xfrm>
            <a:off x="5599040" y="2583753"/>
            <a:ext cx="2026468" cy="261610"/>
          </a:xfrm>
          <a:prstGeom prst="rect">
            <a:avLst/>
          </a:prstGeom>
        </p:spPr>
        <p:txBody>
          <a:bodyPr wrap="square" anchor="ctr" anchorCtr="0">
            <a:spAutoFit/>
          </a:bodyPr>
          <a:lstStyle/>
          <a:p>
            <a:pPr algn="ctr" defTabSz="685783"/>
            <a:r>
              <a:rPr lang="en-ZA" sz="1100" b="1" dirty="0">
                <a:solidFill>
                  <a:srgbClr val="002447"/>
                </a:solidFill>
                <a:latin typeface="Calibri Light" panose="020F0302020204030204"/>
              </a:rPr>
              <a:t>Measure, Manage, </a:t>
            </a:r>
            <a:r>
              <a:rPr lang="en-ZA" sz="1100" b="1" dirty="0" smtClean="0">
                <a:solidFill>
                  <a:srgbClr val="002447"/>
                </a:solidFill>
                <a:latin typeface="Calibri Light" panose="020F0302020204030204"/>
              </a:rPr>
              <a:t>OptImise</a:t>
            </a:r>
            <a:endParaRPr lang="en-ZA" sz="1100" b="1" dirty="0">
              <a:solidFill>
                <a:srgbClr val="002447"/>
              </a:solidFill>
              <a:latin typeface="Calibri Light" panose="020F0302020204030204"/>
            </a:endParaRPr>
          </a:p>
        </p:txBody>
      </p:sp>
    </p:spTree>
    <p:extLst>
      <p:ext uri="{BB962C8B-B14F-4D97-AF65-F5344CB8AC3E}">
        <p14:creationId xmlns:p14="http://schemas.microsoft.com/office/powerpoint/2010/main" val="61108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84603" y="2781224"/>
            <a:ext cx="3174794" cy="1036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p:cNvGrpSpPr/>
          <p:nvPr/>
        </p:nvGrpSpPr>
        <p:grpSpPr>
          <a:xfrm>
            <a:off x="3863484" y="1169119"/>
            <a:ext cx="1417032" cy="1417030"/>
            <a:chOff x="806152" y="1155743"/>
            <a:chExt cx="1201930" cy="1201928"/>
          </a:xfrm>
        </p:grpSpPr>
        <p:sp>
          <p:nvSpPr>
            <p:cNvPr id="39" name="Oval 38"/>
            <p:cNvSpPr>
              <a:spLocks noChangeAspect="1"/>
            </p:cNvSpPr>
            <p:nvPr/>
          </p:nvSpPr>
          <p:spPr>
            <a:xfrm>
              <a:off x="806152" y="1155743"/>
              <a:ext cx="1201930" cy="1201928"/>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40" name="Oval 39"/>
            <p:cNvSpPr>
              <a:spLocks noChangeAspect="1"/>
            </p:cNvSpPr>
            <p:nvPr/>
          </p:nvSpPr>
          <p:spPr>
            <a:xfrm>
              <a:off x="923512" y="1273102"/>
              <a:ext cx="967210" cy="96720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pic>
          <p:nvPicPr>
            <p:cNvPr id="41" name="Picture 4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46070" y="1183723"/>
              <a:ext cx="1122095" cy="1122094"/>
            </a:xfrm>
            <a:prstGeom prst="rect">
              <a:avLst/>
            </a:prstGeom>
          </p:spPr>
        </p:pic>
      </p:grpSp>
      <p:sp>
        <p:nvSpPr>
          <p:cNvPr id="42" name="Rectangle 41"/>
          <p:cNvSpPr/>
          <p:nvPr/>
        </p:nvSpPr>
        <p:spPr>
          <a:xfrm>
            <a:off x="2984602" y="3428769"/>
            <a:ext cx="3182112" cy="276999"/>
          </a:xfrm>
          <a:prstGeom prst="rect">
            <a:avLst/>
          </a:prstGeom>
        </p:spPr>
        <p:txBody>
          <a:bodyPr wrap="square" anchor="ctr" anchorCtr="0">
            <a:spAutoFit/>
          </a:bodyPr>
          <a:lstStyle/>
          <a:p>
            <a:pPr algn="ctr"/>
            <a:r>
              <a:rPr lang="en-ZA" sz="1200" b="1" dirty="0">
                <a:solidFill>
                  <a:srgbClr val="002447"/>
                </a:solidFill>
                <a:latin typeface="+mj-lt"/>
              </a:rPr>
              <a:t>In Stock, On Shelf, All The Time</a:t>
            </a:r>
          </a:p>
        </p:txBody>
      </p:sp>
      <p:sp>
        <p:nvSpPr>
          <p:cNvPr id="43" name="TextBox 42"/>
          <p:cNvSpPr txBox="1"/>
          <p:nvPr/>
        </p:nvSpPr>
        <p:spPr>
          <a:xfrm>
            <a:off x="3015797" y="2795926"/>
            <a:ext cx="3174797" cy="473240"/>
          </a:xfrm>
          <a:prstGeom prst="rect">
            <a:avLst/>
          </a:prstGeom>
          <a:noFill/>
        </p:spPr>
        <p:txBody>
          <a:bodyPr wrap="square" rtlCol="0" anchor="ctr" anchorCtr="0">
            <a:noAutofit/>
          </a:bodyPr>
          <a:lstStyle/>
          <a:p>
            <a:pPr algn="ctr"/>
            <a:r>
              <a:rPr lang="en-US" sz="1600" dirty="0">
                <a:solidFill>
                  <a:srgbClr val="005884"/>
                </a:solidFill>
              </a:rPr>
              <a:t>FIELD SALES &amp; RETAIL EXECUTION</a:t>
            </a:r>
          </a:p>
        </p:txBody>
      </p:sp>
      <p:cxnSp>
        <p:nvCxnSpPr>
          <p:cNvPr id="44" name="Straight Connector 43"/>
          <p:cNvCxnSpPr/>
          <p:nvPr/>
        </p:nvCxnSpPr>
        <p:spPr>
          <a:xfrm>
            <a:off x="2962656" y="3283867"/>
            <a:ext cx="3218688" cy="0"/>
          </a:xfrm>
          <a:prstGeom prst="line">
            <a:avLst/>
          </a:prstGeom>
          <a:ln w="21590">
            <a:solidFill>
              <a:srgbClr val="ED175A"/>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431038" y="1305397"/>
            <a:ext cx="1304673" cy="1332000"/>
            <a:chOff x="431038" y="710417"/>
            <a:chExt cx="1304673" cy="1332000"/>
          </a:xfrm>
        </p:grpSpPr>
        <p:sp>
          <p:nvSpPr>
            <p:cNvPr id="46" name="Hexagon 45"/>
            <p:cNvSpPr/>
            <p:nvPr/>
          </p:nvSpPr>
          <p:spPr>
            <a:xfrm>
              <a:off x="431038" y="74814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4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7416" y="710417"/>
              <a:ext cx="1298295" cy="1332000"/>
            </a:xfrm>
            <a:prstGeom prst="rect">
              <a:avLst/>
            </a:prstGeom>
          </p:spPr>
        </p:pic>
      </p:grpSp>
      <p:grpSp>
        <p:nvGrpSpPr>
          <p:cNvPr id="48" name="Group 47"/>
          <p:cNvGrpSpPr/>
          <p:nvPr/>
        </p:nvGrpSpPr>
        <p:grpSpPr>
          <a:xfrm>
            <a:off x="1506518" y="1827774"/>
            <a:ext cx="1323537" cy="1332000"/>
            <a:chOff x="1506518" y="1232794"/>
            <a:chExt cx="1323537" cy="1332000"/>
          </a:xfrm>
        </p:grpSpPr>
        <p:sp>
          <p:nvSpPr>
            <p:cNvPr id="49" name="Hexagon 48"/>
            <p:cNvSpPr/>
            <p:nvPr/>
          </p:nvSpPr>
          <p:spPr>
            <a:xfrm>
              <a:off x="1506518" y="1333332"/>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31760" y="1232794"/>
              <a:ext cx="1298295" cy="1332000"/>
            </a:xfrm>
            <a:prstGeom prst="rect">
              <a:avLst/>
            </a:prstGeom>
          </p:spPr>
        </p:pic>
      </p:grpSp>
      <p:grpSp>
        <p:nvGrpSpPr>
          <p:cNvPr id="51" name="Group 50"/>
          <p:cNvGrpSpPr/>
          <p:nvPr/>
        </p:nvGrpSpPr>
        <p:grpSpPr>
          <a:xfrm>
            <a:off x="403866" y="2421437"/>
            <a:ext cx="1329849" cy="1331999"/>
            <a:chOff x="403866" y="1826457"/>
            <a:chExt cx="1329849" cy="1331999"/>
          </a:xfrm>
        </p:grpSpPr>
        <p:sp>
          <p:nvSpPr>
            <p:cNvPr id="78" name="Hexagon 77"/>
            <p:cNvSpPr/>
            <p:nvPr/>
          </p:nvSpPr>
          <p:spPr>
            <a:xfrm>
              <a:off x="431038" y="193140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3866" y="1826457"/>
              <a:ext cx="1298295" cy="1331999"/>
            </a:xfrm>
            <a:prstGeom prst="rect">
              <a:avLst/>
            </a:prstGeom>
          </p:spPr>
        </p:pic>
      </p:grpSp>
      <p:grpSp>
        <p:nvGrpSpPr>
          <p:cNvPr id="83" name="Group 82"/>
          <p:cNvGrpSpPr/>
          <p:nvPr/>
        </p:nvGrpSpPr>
        <p:grpSpPr>
          <a:xfrm>
            <a:off x="6340230" y="1839074"/>
            <a:ext cx="1333003" cy="1332000"/>
            <a:chOff x="6340230" y="1244094"/>
            <a:chExt cx="1333003" cy="1332000"/>
          </a:xfrm>
        </p:grpSpPr>
        <p:sp>
          <p:nvSpPr>
            <p:cNvPr id="87" name="Hexagon 86"/>
            <p:cNvSpPr/>
            <p:nvPr/>
          </p:nvSpPr>
          <p:spPr>
            <a:xfrm>
              <a:off x="6370556" y="1346222"/>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8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340230" y="1244094"/>
              <a:ext cx="1298295" cy="1332000"/>
            </a:xfrm>
            <a:prstGeom prst="rect">
              <a:avLst/>
            </a:prstGeom>
          </p:spPr>
        </p:pic>
      </p:grpSp>
      <p:grpSp>
        <p:nvGrpSpPr>
          <p:cNvPr id="89" name="Group 88"/>
          <p:cNvGrpSpPr/>
          <p:nvPr/>
        </p:nvGrpSpPr>
        <p:grpSpPr>
          <a:xfrm>
            <a:off x="7441479" y="2437051"/>
            <a:ext cx="1307234" cy="1332000"/>
            <a:chOff x="7441479" y="1842071"/>
            <a:chExt cx="1307234" cy="1332000"/>
          </a:xfrm>
        </p:grpSpPr>
        <p:sp>
          <p:nvSpPr>
            <p:cNvPr id="90" name="Hexagon 89"/>
            <p:cNvSpPr/>
            <p:nvPr/>
          </p:nvSpPr>
          <p:spPr>
            <a:xfrm>
              <a:off x="7446036" y="193140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9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441479" y="1842071"/>
              <a:ext cx="1298295" cy="1332000"/>
            </a:xfrm>
            <a:prstGeom prst="rect">
              <a:avLst/>
            </a:prstGeom>
          </p:spPr>
        </p:pic>
      </p:grpSp>
      <p:grpSp>
        <p:nvGrpSpPr>
          <p:cNvPr id="92" name="Group 91"/>
          <p:cNvGrpSpPr/>
          <p:nvPr/>
        </p:nvGrpSpPr>
        <p:grpSpPr>
          <a:xfrm>
            <a:off x="7438233" y="1251125"/>
            <a:ext cx="1310480" cy="1331999"/>
            <a:chOff x="7438233" y="656145"/>
            <a:chExt cx="1310480" cy="1331999"/>
          </a:xfrm>
        </p:grpSpPr>
        <p:sp>
          <p:nvSpPr>
            <p:cNvPr id="93" name="Hexagon 92"/>
            <p:cNvSpPr/>
            <p:nvPr/>
          </p:nvSpPr>
          <p:spPr>
            <a:xfrm>
              <a:off x="7446036" y="74814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4" name="Picture 9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438233" y="656145"/>
              <a:ext cx="1298295" cy="1331999"/>
            </a:xfrm>
            <a:prstGeom prst="rect">
              <a:avLst/>
            </a:prstGeom>
          </p:spPr>
        </p:pic>
      </p:grpSp>
      <p:sp>
        <p:nvSpPr>
          <p:cNvPr id="95" name="Rectangle 94"/>
          <p:cNvSpPr/>
          <p:nvPr/>
        </p:nvSpPr>
        <p:spPr>
          <a:xfrm>
            <a:off x="619492" y="1075569"/>
            <a:ext cx="1106906" cy="261610"/>
          </a:xfrm>
          <a:prstGeom prst="rect">
            <a:avLst/>
          </a:prstGeom>
        </p:spPr>
        <p:txBody>
          <a:bodyPr wrap="square" anchor="ctr" anchorCtr="0">
            <a:spAutoFit/>
          </a:bodyPr>
          <a:lstStyle/>
          <a:p>
            <a:r>
              <a:rPr lang="en-ZA" sz="1100" b="1" dirty="0">
                <a:solidFill>
                  <a:schemeClr val="bg1"/>
                </a:solidFill>
                <a:latin typeface="+mj-lt"/>
              </a:rPr>
              <a:t>FIELD SALES</a:t>
            </a:r>
          </a:p>
        </p:txBody>
      </p:sp>
      <p:sp>
        <p:nvSpPr>
          <p:cNvPr id="96" name="Rectangle 95"/>
          <p:cNvSpPr/>
          <p:nvPr/>
        </p:nvSpPr>
        <p:spPr>
          <a:xfrm>
            <a:off x="619492" y="3653683"/>
            <a:ext cx="1620409" cy="430887"/>
          </a:xfrm>
          <a:prstGeom prst="rect">
            <a:avLst/>
          </a:prstGeom>
        </p:spPr>
        <p:txBody>
          <a:bodyPr wrap="square" anchor="ctr" anchorCtr="0">
            <a:spAutoFit/>
          </a:bodyPr>
          <a:lstStyle/>
          <a:p>
            <a:r>
              <a:rPr lang="en-ZA" sz="1100" b="1" dirty="0">
                <a:solidFill>
                  <a:schemeClr val="bg1"/>
                </a:solidFill>
                <a:latin typeface="+mj-lt"/>
              </a:rPr>
              <a:t>POINT OF PURCHASE EXECUTION</a:t>
            </a:r>
          </a:p>
        </p:txBody>
      </p:sp>
      <p:sp>
        <p:nvSpPr>
          <p:cNvPr id="97" name="Rectangle 96"/>
          <p:cNvSpPr/>
          <p:nvPr/>
        </p:nvSpPr>
        <p:spPr>
          <a:xfrm>
            <a:off x="1737986" y="1497425"/>
            <a:ext cx="1224669" cy="430887"/>
          </a:xfrm>
          <a:prstGeom prst="rect">
            <a:avLst/>
          </a:prstGeom>
        </p:spPr>
        <p:txBody>
          <a:bodyPr wrap="square" anchor="ctr" anchorCtr="0">
            <a:spAutoFit/>
          </a:bodyPr>
          <a:lstStyle/>
          <a:p>
            <a:r>
              <a:rPr lang="en-ZA" sz="1100" b="1" dirty="0" smtClean="0">
                <a:solidFill>
                  <a:schemeClr val="bg1"/>
                </a:solidFill>
                <a:latin typeface="+mj-lt"/>
              </a:rPr>
              <a:t>MERCHANDISING &amp; PLANOGRAMS</a:t>
            </a:r>
            <a:endParaRPr lang="en-ZA" sz="1100" b="1" dirty="0">
              <a:solidFill>
                <a:schemeClr val="bg1"/>
              </a:solidFill>
              <a:latin typeface="+mj-lt"/>
            </a:endParaRPr>
          </a:p>
        </p:txBody>
      </p:sp>
      <p:sp>
        <p:nvSpPr>
          <p:cNvPr id="98" name="Rectangle 97"/>
          <p:cNvSpPr/>
          <p:nvPr/>
        </p:nvSpPr>
        <p:spPr>
          <a:xfrm>
            <a:off x="7332924" y="898816"/>
            <a:ext cx="1217341" cy="430887"/>
          </a:xfrm>
          <a:prstGeom prst="rect">
            <a:avLst/>
          </a:prstGeom>
        </p:spPr>
        <p:txBody>
          <a:bodyPr wrap="square" anchor="ctr" anchorCtr="0">
            <a:spAutoFit/>
          </a:bodyPr>
          <a:lstStyle/>
          <a:p>
            <a:pPr algn="r"/>
            <a:r>
              <a:rPr lang="en-ZA" sz="1100" b="1" dirty="0">
                <a:solidFill>
                  <a:schemeClr val="bg1"/>
                </a:solidFill>
                <a:latin typeface="+mj-lt"/>
              </a:rPr>
              <a:t>SURGE MERCHANDISING</a:t>
            </a:r>
          </a:p>
        </p:txBody>
      </p:sp>
      <p:sp>
        <p:nvSpPr>
          <p:cNvPr id="99" name="Rectangle 98"/>
          <p:cNvSpPr/>
          <p:nvPr/>
        </p:nvSpPr>
        <p:spPr>
          <a:xfrm>
            <a:off x="7301215" y="3653683"/>
            <a:ext cx="1240737" cy="430887"/>
          </a:xfrm>
          <a:prstGeom prst="rect">
            <a:avLst/>
          </a:prstGeom>
        </p:spPr>
        <p:txBody>
          <a:bodyPr wrap="square" anchor="ctr" anchorCtr="0">
            <a:spAutoFit/>
          </a:bodyPr>
          <a:lstStyle/>
          <a:p>
            <a:pPr algn="r"/>
            <a:r>
              <a:rPr lang="en-ZA" sz="1100" b="1" dirty="0">
                <a:solidFill>
                  <a:schemeClr val="bg1"/>
                </a:solidFill>
                <a:latin typeface="+mj-lt"/>
              </a:rPr>
              <a:t>ON DEMAND RECRUITMENT</a:t>
            </a:r>
          </a:p>
        </p:txBody>
      </p:sp>
      <p:sp>
        <p:nvSpPr>
          <p:cNvPr id="100" name="Rectangle 99"/>
          <p:cNvSpPr/>
          <p:nvPr/>
        </p:nvSpPr>
        <p:spPr>
          <a:xfrm>
            <a:off x="5869711" y="1509101"/>
            <a:ext cx="1581276" cy="430887"/>
          </a:xfrm>
          <a:prstGeom prst="rect">
            <a:avLst/>
          </a:prstGeom>
        </p:spPr>
        <p:txBody>
          <a:bodyPr wrap="square" anchor="ctr" anchorCtr="0">
            <a:spAutoFit/>
          </a:bodyPr>
          <a:lstStyle/>
          <a:p>
            <a:pPr algn="r"/>
            <a:r>
              <a:rPr lang="en-ZA" sz="1100" b="1" dirty="0">
                <a:solidFill>
                  <a:schemeClr val="bg1"/>
                </a:solidFill>
                <a:latin typeface="+mj-lt"/>
              </a:rPr>
              <a:t>CROWD SOURCED MERCHANDISING</a:t>
            </a:r>
          </a:p>
        </p:txBody>
      </p:sp>
      <p:sp>
        <p:nvSpPr>
          <p:cNvPr id="4" name="Title 3"/>
          <p:cNvSpPr>
            <a:spLocks noGrp="1"/>
          </p:cNvSpPr>
          <p:nvPr>
            <p:ph type="title"/>
          </p:nvPr>
        </p:nvSpPr>
        <p:spPr/>
        <p:txBody>
          <a:bodyPr>
            <a:normAutofit fontScale="90000"/>
          </a:bodyPr>
          <a:lstStyle/>
          <a:p>
            <a:r>
              <a:rPr lang="en-US" dirty="0"/>
              <a:t>INTERGRATED RETAIL SOLUTIONS | FIELD SALES &amp; RETAIL EXECUTION</a:t>
            </a:r>
          </a:p>
        </p:txBody>
      </p:sp>
    </p:spTree>
    <p:extLst>
      <p:ext uri="{BB962C8B-B14F-4D97-AF65-F5344CB8AC3E}">
        <p14:creationId xmlns:p14="http://schemas.microsoft.com/office/powerpoint/2010/main" val="3776452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INTERGRATED RETAIL SOLUTIONS | ACTIVATION</a:t>
            </a:r>
          </a:p>
        </p:txBody>
      </p:sp>
      <p:grpSp>
        <p:nvGrpSpPr>
          <p:cNvPr id="42" name="Group 41"/>
          <p:cNvGrpSpPr/>
          <p:nvPr/>
        </p:nvGrpSpPr>
        <p:grpSpPr>
          <a:xfrm>
            <a:off x="2962656" y="1169119"/>
            <a:ext cx="3218688" cy="2648758"/>
            <a:chOff x="2962656" y="698460"/>
            <a:chExt cx="3218688" cy="2648758"/>
          </a:xfrm>
        </p:grpSpPr>
        <p:grpSp>
          <p:nvGrpSpPr>
            <p:cNvPr id="43" name="Group 42"/>
            <p:cNvGrpSpPr>
              <a:grpSpLocks noChangeAspect="1"/>
            </p:cNvGrpSpPr>
            <p:nvPr/>
          </p:nvGrpSpPr>
          <p:grpSpPr>
            <a:xfrm>
              <a:off x="3862114" y="698460"/>
              <a:ext cx="1418402" cy="1418400"/>
              <a:chOff x="2916673" y="1155743"/>
              <a:chExt cx="1201930" cy="1201928"/>
            </a:xfrm>
          </p:grpSpPr>
          <p:sp>
            <p:nvSpPr>
              <p:cNvPr id="48" name="Oval 47"/>
              <p:cNvSpPr>
                <a:spLocks noChangeAspect="1"/>
              </p:cNvSpPr>
              <p:nvPr/>
            </p:nvSpPr>
            <p:spPr>
              <a:xfrm>
                <a:off x="2916673" y="1155743"/>
                <a:ext cx="1201930" cy="1201928"/>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49" name="Oval 48"/>
              <p:cNvSpPr>
                <a:spLocks noChangeAspect="1"/>
              </p:cNvSpPr>
              <p:nvPr/>
            </p:nvSpPr>
            <p:spPr>
              <a:xfrm>
                <a:off x="3034033" y="1273102"/>
                <a:ext cx="967210" cy="967209"/>
              </a:xfrm>
              <a:prstGeom prst="ellipse">
                <a:avLst/>
              </a:prstGeom>
              <a:solidFill>
                <a:schemeClr val="bg1"/>
              </a:solidFill>
              <a:ln w="127000"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pic>
            <p:nvPicPr>
              <p:cNvPr id="50" name="Picture 4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56591" y="1172989"/>
                <a:ext cx="1122095" cy="1122094"/>
              </a:xfrm>
              <a:prstGeom prst="rect">
                <a:avLst/>
              </a:prstGeom>
            </p:spPr>
          </p:pic>
        </p:grpSp>
        <p:sp>
          <p:nvSpPr>
            <p:cNvPr id="44" name="Rectangle 43"/>
            <p:cNvSpPr/>
            <p:nvPr/>
          </p:nvSpPr>
          <p:spPr>
            <a:xfrm>
              <a:off x="2984603" y="2310565"/>
              <a:ext cx="3174794" cy="1036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2984602" y="2958110"/>
              <a:ext cx="3182112" cy="276999"/>
            </a:xfrm>
            <a:prstGeom prst="rect">
              <a:avLst/>
            </a:prstGeom>
          </p:spPr>
          <p:txBody>
            <a:bodyPr wrap="square" anchor="ctr" anchorCtr="0">
              <a:spAutoFit/>
            </a:bodyPr>
            <a:lstStyle/>
            <a:p>
              <a:pPr algn="ctr"/>
              <a:r>
                <a:rPr lang="en-ZA" sz="1200" b="1" dirty="0">
                  <a:solidFill>
                    <a:srgbClr val="002447"/>
                  </a:solidFill>
                  <a:latin typeface="+mj-lt"/>
                </a:rPr>
                <a:t>Creatively Inspiring Brand Choice</a:t>
              </a:r>
            </a:p>
          </p:txBody>
        </p:sp>
        <p:cxnSp>
          <p:nvCxnSpPr>
            <p:cNvPr id="46" name="Straight Connector 45"/>
            <p:cNvCxnSpPr/>
            <p:nvPr/>
          </p:nvCxnSpPr>
          <p:spPr>
            <a:xfrm>
              <a:off x="2962656" y="2813208"/>
              <a:ext cx="3218688" cy="0"/>
            </a:xfrm>
            <a:prstGeom prst="line">
              <a:avLst/>
            </a:prstGeom>
            <a:ln w="21590">
              <a:solidFill>
                <a:srgbClr val="F9A61B"/>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91917" y="2329381"/>
              <a:ext cx="3174797" cy="473240"/>
            </a:xfrm>
            <a:prstGeom prst="rect">
              <a:avLst/>
            </a:prstGeom>
            <a:noFill/>
          </p:spPr>
          <p:txBody>
            <a:bodyPr wrap="square" rtlCol="0" anchor="ctr" anchorCtr="0">
              <a:noAutofit/>
            </a:bodyPr>
            <a:lstStyle/>
            <a:p>
              <a:pPr algn="ctr"/>
              <a:r>
                <a:rPr lang="en-US" sz="1600" dirty="0">
                  <a:solidFill>
                    <a:srgbClr val="005884"/>
                  </a:solidFill>
                </a:rPr>
                <a:t>ACTIVATION</a:t>
              </a:r>
            </a:p>
          </p:txBody>
        </p:sp>
      </p:grpSp>
      <p:grpSp>
        <p:nvGrpSpPr>
          <p:cNvPr id="51" name="Group 50"/>
          <p:cNvGrpSpPr/>
          <p:nvPr/>
        </p:nvGrpSpPr>
        <p:grpSpPr>
          <a:xfrm>
            <a:off x="6357337" y="1846647"/>
            <a:ext cx="1315896" cy="1331999"/>
            <a:chOff x="6357337" y="1254918"/>
            <a:chExt cx="1315896" cy="1331999"/>
          </a:xfrm>
        </p:grpSpPr>
        <p:sp>
          <p:nvSpPr>
            <p:cNvPr id="52" name="Hexagon 51"/>
            <p:cNvSpPr/>
            <p:nvPr/>
          </p:nvSpPr>
          <p:spPr>
            <a:xfrm>
              <a:off x="6370556" y="1346222"/>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57337" y="1254918"/>
              <a:ext cx="1298295" cy="1331999"/>
            </a:xfrm>
            <a:prstGeom prst="rect">
              <a:avLst/>
            </a:prstGeom>
          </p:spPr>
        </p:pic>
      </p:grpSp>
      <p:grpSp>
        <p:nvGrpSpPr>
          <p:cNvPr id="54" name="Group 53"/>
          <p:cNvGrpSpPr/>
          <p:nvPr/>
        </p:nvGrpSpPr>
        <p:grpSpPr>
          <a:xfrm>
            <a:off x="7444133" y="2465361"/>
            <a:ext cx="1304580" cy="1331999"/>
            <a:chOff x="7444133" y="1873632"/>
            <a:chExt cx="1304580" cy="1331999"/>
          </a:xfrm>
        </p:grpSpPr>
        <p:sp>
          <p:nvSpPr>
            <p:cNvPr id="55" name="Hexagon 54"/>
            <p:cNvSpPr/>
            <p:nvPr/>
          </p:nvSpPr>
          <p:spPr>
            <a:xfrm>
              <a:off x="7446036" y="193140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5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444133" y="1873632"/>
              <a:ext cx="1298295" cy="1331999"/>
            </a:xfrm>
            <a:prstGeom prst="rect">
              <a:avLst/>
            </a:prstGeom>
          </p:spPr>
        </p:pic>
      </p:grpSp>
      <p:grpSp>
        <p:nvGrpSpPr>
          <p:cNvPr id="57" name="Group 56"/>
          <p:cNvGrpSpPr/>
          <p:nvPr/>
        </p:nvGrpSpPr>
        <p:grpSpPr>
          <a:xfrm>
            <a:off x="7444132" y="1236076"/>
            <a:ext cx="1304581" cy="1331999"/>
            <a:chOff x="7444132" y="644347"/>
            <a:chExt cx="1304581" cy="1331999"/>
          </a:xfrm>
        </p:grpSpPr>
        <p:sp>
          <p:nvSpPr>
            <p:cNvPr id="58" name="Hexagon 57"/>
            <p:cNvSpPr/>
            <p:nvPr/>
          </p:nvSpPr>
          <p:spPr>
            <a:xfrm>
              <a:off x="7446036" y="74814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44132" y="644347"/>
              <a:ext cx="1298294" cy="1331999"/>
            </a:xfrm>
            <a:prstGeom prst="rect">
              <a:avLst/>
            </a:prstGeom>
          </p:spPr>
        </p:pic>
      </p:grpSp>
      <p:sp>
        <p:nvSpPr>
          <p:cNvPr id="60" name="Rectangle 59"/>
          <p:cNvSpPr/>
          <p:nvPr/>
        </p:nvSpPr>
        <p:spPr>
          <a:xfrm>
            <a:off x="7536493" y="895319"/>
            <a:ext cx="1011680" cy="430887"/>
          </a:xfrm>
          <a:prstGeom prst="rect">
            <a:avLst/>
          </a:prstGeom>
        </p:spPr>
        <p:txBody>
          <a:bodyPr wrap="square" anchor="ctr" anchorCtr="0">
            <a:spAutoFit/>
          </a:bodyPr>
          <a:lstStyle/>
          <a:p>
            <a:pPr algn="r"/>
            <a:r>
              <a:rPr lang="en-ZA" sz="1100" b="1">
                <a:solidFill>
                  <a:schemeClr val="bg1"/>
                </a:solidFill>
                <a:latin typeface="+mj-lt"/>
              </a:rPr>
              <a:t>DEMO EXECUTION</a:t>
            </a:r>
            <a:endParaRPr lang="en-ZA" sz="1100" b="1" dirty="0">
              <a:solidFill>
                <a:schemeClr val="bg1"/>
              </a:solidFill>
              <a:latin typeface="+mj-lt"/>
            </a:endParaRPr>
          </a:p>
        </p:txBody>
      </p:sp>
      <p:sp>
        <p:nvSpPr>
          <p:cNvPr id="61" name="Rectangle 60"/>
          <p:cNvSpPr/>
          <p:nvPr/>
        </p:nvSpPr>
        <p:spPr>
          <a:xfrm>
            <a:off x="5915763" y="1668028"/>
            <a:ext cx="1531432" cy="261610"/>
          </a:xfrm>
          <a:prstGeom prst="rect">
            <a:avLst/>
          </a:prstGeom>
        </p:spPr>
        <p:txBody>
          <a:bodyPr wrap="square" anchor="ctr" anchorCtr="0">
            <a:spAutoFit/>
          </a:bodyPr>
          <a:lstStyle/>
          <a:p>
            <a:pPr algn="r"/>
            <a:r>
              <a:rPr lang="en-ZA" sz="1100" b="1" dirty="0">
                <a:solidFill>
                  <a:schemeClr val="bg1"/>
                </a:solidFill>
                <a:latin typeface="+mj-lt"/>
              </a:rPr>
              <a:t>KITTING &amp; GIFTING</a:t>
            </a:r>
          </a:p>
        </p:txBody>
      </p:sp>
      <p:sp>
        <p:nvSpPr>
          <p:cNvPr id="62" name="Rectangle 61"/>
          <p:cNvSpPr/>
          <p:nvPr/>
        </p:nvSpPr>
        <p:spPr>
          <a:xfrm>
            <a:off x="7422256" y="3660465"/>
            <a:ext cx="1125917" cy="430887"/>
          </a:xfrm>
          <a:prstGeom prst="rect">
            <a:avLst/>
          </a:prstGeom>
        </p:spPr>
        <p:txBody>
          <a:bodyPr wrap="square" anchor="ctr" anchorCtr="0">
            <a:spAutoFit/>
          </a:bodyPr>
          <a:lstStyle/>
          <a:p>
            <a:pPr algn="r"/>
            <a:r>
              <a:rPr lang="en-ZA" sz="1100" b="1" dirty="0">
                <a:solidFill>
                  <a:schemeClr val="bg1"/>
                </a:solidFill>
                <a:latin typeface="+mj-lt"/>
              </a:rPr>
              <a:t>DIGITAL COUPONS</a:t>
            </a:r>
          </a:p>
        </p:txBody>
      </p:sp>
      <p:grpSp>
        <p:nvGrpSpPr>
          <p:cNvPr id="95" name="Group 94"/>
          <p:cNvGrpSpPr/>
          <p:nvPr/>
        </p:nvGrpSpPr>
        <p:grpSpPr>
          <a:xfrm>
            <a:off x="404676" y="944903"/>
            <a:ext cx="1329039" cy="1331999"/>
            <a:chOff x="404676" y="645527"/>
            <a:chExt cx="1329039" cy="1331999"/>
          </a:xfrm>
        </p:grpSpPr>
        <p:sp>
          <p:nvSpPr>
            <p:cNvPr id="100" name="Hexagon 99"/>
            <p:cNvSpPr/>
            <p:nvPr/>
          </p:nvSpPr>
          <p:spPr>
            <a:xfrm>
              <a:off x="431038" y="74814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1" name="Picture 100"/>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04676" y="645527"/>
              <a:ext cx="1298295" cy="1331999"/>
            </a:xfrm>
            <a:prstGeom prst="rect">
              <a:avLst/>
            </a:prstGeom>
          </p:spPr>
        </p:pic>
      </p:grpSp>
      <p:grpSp>
        <p:nvGrpSpPr>
          <p:cNvPr id="102" name="Group 101"/>
          <p:cNvGrpSpPr/>
          <p:nvPr/>
        </p:nvGrpSpPr>
        <p:grpSpPr>
          <a:xfrm>
            <a:off x="1506518" y="1483501"/>
            <a:ext cx="1302677" cy="1331999"/>
            <a:chOff x="1506518" y="1184125"/>
            <a:chExt cx="1302677" cy="1331999"/>
          </a:xfrm>
        </p:grpSpPr>
        <p:sp>
          <p:nvSpPr>
            <p:cNvPr id="103" name="Hexagon 102"/>
            <p:cNvSpPr/>
            <p:nvPr/>
          </p:nvSpPr>
          <p:spPr>
            <a:xfrm>
              <a:off x="1506518" y="1333332"/>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 name="Picture 10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510818" y="1184125"/>
              <a:ext cx="1298295" cy="1331999"/>
            </a:xfrm>
            <a:prstGeom prst="rect">
              <a:avLst/>
            </a:prstGeom>
          </p:spPr>
        </p:pic>
      </p:grpSp>
      <p:grpSp>
        <p:nvGrpSpPr>
          <p:cNvPr id="105" name="Group 104"/>
          <p:cNvGrpSpPr/>
          <p:nvPr/>
        </p:nvGrpSpPr>
        <p:grpSpPr>
          <a:xfrm>
            <a:off x="431038" y="2131732"/>
            <a:ext cx="1311824" cy="1331999"/>
            <a:chOff x="431038" y="1832356"/>
            <a:chExt cx="1311824" cy="1331999"/>
          </a:xfrm>
        </p:grpSpPr>
        <p:sp>
          <p:nvSpPr>
            <p:cNvPr id="106" name="Hexagon 105"/>
            <p:cNvSpPr/>
            <p:nvPr/>
          </p:nvSpPr>
          <p:spPr>
            <a:xfrm>
              <a:off x="431038" y="193140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Picture 10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44568" y="1832356"/>
              <a:ext cx="1298294" cy="1331999"/>
            </a:xfrm>
            <a:prstGeom prst="rect">
              <a:avLst/>
            </a:prstGeom>
          </p:spPr>
        </p:pic>
      </p:grpSp>
      <p:sp>
        <p:nvSpPr>
          <p:cNvPr id="111" name="Rectangle 110"/>
          <p:cNvSpPr/>
          <p:nvPr/>
        </p:nvSpPr>
        <p:spPr>
          <a:xfrm>
            <a:off x="628679" y="607473"/>
            <a:ext cx="1106906" cy="430887"/>
          </a:xfrm>
          <a:prstGeom prst="rect">
            <a:avLst/>
          </a:prstGeom>
        </p:spPr>
        <p:txBody>
          <a:bodyPr wrap="square" anchor="ctr" anchorCtr="0">
            <a:spAutoFit/>
          </a:bodyPr>
          <a:lstStyle/>
          <a:p>
            <a:r>
              <a:rPr lang="en-ZA" sz="1100" b="1" dirty="0">
                <a:solidFill>
                  <a:schemeClr val="bg1"/>
                </a:solidFill>
                <a:latin typeface="+mj-lt"/>
              </a:rPr>
              <a:t>POINT OF SALE</a:t>
            </a:r>
          </a:p>
          <a:p>
            <a:r>
              <a:rPr lang="en-ZA" sz="1100" b="1" dirty="0">
                <a:solidFill>
                  <a:schemeClr val="bg1"/>
                </a:solidFill>
                <a:latin typeface="+mj-lt"/>
              </a:rPr>
              <a:t>MANAGEMENT</a:t>
            </a:r>
          </a:p>
        </p:txBody>
      </p:sp>
      <p:sp>
        <p:nvSpPr>
          <p:cNvPr id="112" name="Rectangle 111"/>
          <p:cNvSpPr/>
          <p:nvPr/>
        </p:nvSpPr>
        <p:spPr>
          <a:xfrm>
            <a:off x="1722285" y="1193924"/>
            <a:ext cx="1071925" cy="430887"/>
          </a:xfrm>
          <a:prstGeom prst="rect">
            <a:avLst/>
          </a:prstGeom>
        </p:spPr>
        <p:txBody>
          <a:bodyPr wrap="square" anchor="ctr" anchorCtr="0">
            <a:spAutoFit/>
          </a:bodyPr>
          <a:lstStyle/>
          <a:p>
            <a:r>
              <a:rPr lang="en-ZA" sz="1100" b="1" dirty="0">
                <a:solidFill>
                  <a:schemeClr val="bg1"/>
                </a:solidFill>
                <a:latin typeface="+mj-lt"/>
              </a:rPr>
              <a:t>SHOPPER ENGAGEMENT</a:t>
            </a:r>
          </a:p>
        </p:txBody>
      </p:sp>
      <p:sp>
        <p:nvSpPr>
          <p:cNvPr id="113" name="Rectangle 112"/>
          <p:cNvSpPr/>
          <p:nvPr/>
        </p:nvSpPr>
        <p:spPr>
          <a:xfrm>
            <a:off x="628679" y="3357436"/>
            <a:ext cx="979808" cy="430887"/>
          </a:xfrm>
          <a:prstGeom prst="rect">
            <a:avLst/>
          </a:prstGeom>
        </p:spPr>
        <p:txBody>
          <a:bodyPr wrap="square" anchor="ctr" anchorCtr="0">
            <a:spAutoFit/>
          </a:bodyPr>
          <a:lstStyle/>
          <a:p>
            <a:r>
              <a:rPr lang="en-ZA" sz="1100" b="1" dirty="0" smtClean="0">
                <a:solidFill>
                  <a:schemeClr val="bg1"/>
                </a:solidFill>
                <a:latin typeface="+mj-lt"/>
              </a:rPr>
              <a:t>SPEED TO MARKET</a:t>
            </a:r>
            <a:endParaRPr lang="en-ZA" sz="1100" b="1" dirty="0">
              <a:solidFill>
                <a:schemeClr val="bg1"/>
              </a:solidFill>
              <a:latin typeface="+mj-lt"/>
            </a:endParaRPr>
          </a:p>
        </p:txBody>
      </p:sp>
    </p:spTree>
    <p:extLst>
      <p:ext uri="{BB962C8B-B14F-4D97-AF65-F5344CB8AC3E}">
        <p14:creationId xmlns:p14="http://schemas.microsoft.com/office/powerpoint/2010/main" val="2103732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a:off x="784677" y="740407"/>
            <a:ext cx="494803" cy="261610"/>
          </a:xfrm>
          <a:prstGeom prst="rect">
            <a:avLst/>
          </a:prstGeom>
        </p:spPr>
        <p:txBody>
          <a:bodyPr wrap="square" anchor="ctr" anchorCtr="0">
            <a:spAutoFit/>
          </a:bodyPr>
          <a:lstStyle/>
          <a:p>
            <a:pPr algn="ctr" defTabSz="685783"/>
            <a:r>
              <a:rPr lang="en-ZA" sz="1100" b="1" dirty="0" smtClean="0">
                <a:solidFill>
                  <a:prstClr val="white"/>
                </a:solidFill>
                <a:latin typeface="Calibri Light" panose="020F0302020204030204"/>
              </a:rPr>
              <a:t>GPS</a:t>
            </a:r>
            <a:endParaRPr lang="en-ZA" sz="1100" b="1" dirty="0">
              <a:solidFill>
                <a:prstClr val="white"/>
              </a:solidFill>
              <a:latin typeface="Calibri Light" panose="020F0302020204030204"/>
            </a:endParaRPr>
          </a:p>
        </p:txBody>
      </p:sp>
      <p:sp>
        <p:nvSpPr>
          <p:cNvPr id="3" name="Title 2"/>
          <p:cNvSpPr>
            <a:spLocks noGrp="1"/>
          </p:cNvSpPr>
          <p:nvPr>
            <p:ph type="title"/>
          </p:nvPr>
        </p:nvSpPr>
        <p:spPr/>
        <p:txBody>
          <a:bodyPr>
            <a:normAutofit fontScale="90000"/>
          </a:bodyPr>
          <a:lstStyle/>
          <a:p>
            <a:r>
              <a:rPr lang="en-US" dirty="0"/>
              <a:t>INTERGRATED RETAIL SOLUTIONS | INFORMATION &amp; TECHNOLOGY</a:t>
            </a:r>
          </a:p>
        </p:txBody>
      </p:sp>
      <p:grpSp>
        <p:nvGrpSpPr>
          <p:cNvPr id="50" name="Group 49"/>
          <p:cNvGrpSpPr/>
          <p:nvPr/>
        </p:nvGrpSpPr>
        <p:grpSpPr>
          <a:xfrm>
            <a:off x="2940709" y="768536"/>
            <a:ext cx="3819062" cy="2217830"/>
            <a:chOff x="2940709" y="698460"/>
            <a:chExt cx="3819062" cy="2217830"/>
          </a:xfrm>
        </p:grpSpPr>
        <p:grpSp>
          <p:nvGrpSpPr>
            <p:cNvPr id="51" name="Group 50"/>
            <p:cNvGrpSpPr>
              <a:grpSpLocks noChangeAspect="1"/>
            </p:cNvGrpSpPr>
            <p:nvPr/>
          </p:nvGrpSpPr>
          <p:grpSpPr>
            <a:xfrm>
              <a:off x="3862799" y="698460"/>
              <a:ext cx="1418402" cy="1418400"/>
              <a:chOff x="5028311" y="1155744"/>
              <a:chExt cx="1201930" cy="1201929"/>
            </a:xfrm>
          </p:grpSpPr>
          <p:sp>
            <p:nvSpPr>
              <p:cNvPr id="56" name="Oval 55"/>
              <p:cNvSpPr>
                <a:spLocks noChangeAspect="1"/>
              </p:cNvSpPr>
              <p:nvPr/>
            </p:nvSpPr>
            <p:spPr>
              <a:xfrm>
                <a:off x="5028311" y="1155744"/>
                <a:ext cx="1201930" cy="1201929"/>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57" name="Oval 56"/>
              <p:cNvSpPr>
                <a:spLocks noChangeAspect="1"/>
              </p:cNvSpPr>
              <p:nvPr/>
            </p:nvSpPr>
            <p:spPr>
              <a:xfrm>
                <a:off x="5145671" y="1273102"/>
                <a:ext cx="967210" cy="96720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pic>
            <p:nvPicPr>
              <p:cNvPr id="58" name="Picture 5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07004" y="1242750"/>
                <a:ext cx="1027918" cy="1027916"/>
              </a:xfrm>
              <a:prstGeom prst="rect">
                <a:avLst/>
              </a:prstGeom>
            </p:spPr>
          </p:pic>
        </p:grpSp>
        <p:sp>
          <p:nvSpPr>
            <p:cNvPr id="52" name="Rectangle 51"/>
            <p:cNvSpPr/>
            <p:nvPr/>
          </p:nvSpPr>
          <p:spPr>
            <a:xfrm>
              <a:off x="2984603" y="2196892"/>
              <a:ext cx="3174794" cy="719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3577659" y="2606314"/>
              <a:ext cx="3182112" cy="276999"/>
            </a:xfrm>
            <a:prstGeom prst="rect">
              <a:avLst/>
            </a:prstGeom>
          </p:spPr>
          <p:txBody>
            <a:bodyPr wrap="square" anchor="ctr" anchorCtr="0">
              <a:spAutoFit/>
            </a:bodyPr>
            <a:lstStyle/>
            <a:p>
              <a:r>
                <a:rPr lang="en-ZA" sz="1200" b="1" dirty="0">
                  <a:solidFill>
                    <a:srgbClr val="002447"/>
                  </a:solidFill>
                  <a:latin typeface="+mj-lt"/>
                </a:rPr>
                <a:t>Measure, Manage, Optimise</a:t>
              </a:r>
            </a:p>
          </p:txBody>
        </p:sp>
        <p:cxnSp>
          <p:nvCxnSpPr>
            <p:cNvPr id="54" name="Straight Connector 53"/>
            <p:cNvCxnSpPr/>
            <p:nvPr/>
          </p:nvCxnSpPr>
          <p:spPr>
            <a:xfrm>
              <a:off x="2940709" y="2574278"/>
              <a:ext cx="3218688" cy="0"/>
            </a:xfrm>
            <a:prstGeom prst="line">
              <a:avLst/>
            </a:prstGeom>
            <a:ln w="21590">
              <a:solidFill>
                <a:srgbClr val="00BABE"/>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972709" y="2162524"/>
              <a:ext cx="3174797" cy="473240"/>
            </a:xfrm>
            <a:prstGeom prst="rect">
              <a:avLst/>
            </a:prstGeom>
            <a:noFill/>
          </p:spPr>
          <p:txBody>
            <a:bodyPr wrap="square" rtlCol="0" anchor="ctr" anchorCtr="0">
              <a:noAutofit/>
            </a:bodyPr>
            <a:lstStyle/>
            <a:p>
              <a:pPr algn="ctr"/>
              <a:r>
                <a:rPr lang="en-US" sz="1600" dirty="0">
                  <a:solidFill>
                    <a:srgbClr val="005884"/>
                  </a:solidFill>
                </a:rPr>
                <a:t>INFORMATION &amp; TECHNOLOGY</a:t>
              </a:r>
            </a:p>
          </p:txBody>
        </p:sp>
      </p:grpSp>
      <p:grpSp>
        <p:nvGrpSpPr>
          <p:cNvPr id="59" name="Group 58"/>
          <p:cNvGrpSpPr/>
          <p:nvPr/>
        </p:nvGrpSpPr>
        <p:grpSpPr>
          <a:xfrm>
            <a:off x="6370556" y="1272615"/>
            <a:ext cx="1314571" cy="1332000"/>
            <a:chOff x="6370556" y="1272615"/>
            <a:chExt cx="1314571" cy="1332000"/>
          </a:xfrm>
        </p:grpSpPr>
        <p:sp>
          <p:nvSpPr>
            <p:cNvPr id="60" name="Hexagon 59"/>
            <p:cNvSpPr/>
            <p:nvPr/>
          </p:nvSpPr>
          <p:spPr>
            <a:xfrm>
              <a:off x="6370556" y="1346222"/>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86832" y="1272615"/>
              <a:ext cx="1298295" cy="1332000"/>
            </a:xfrm>
            <a:prstGeom prst="rect">
              <a:avLst/>
            </a:prstGeom>
          </p:spPr>
        </p:pic>
      </p:grpSp>
      <p:grpSp>
        <p:nvGrpSpPr>
          <p:cNvPr id="62" name="Group 61"/>
          <p:cNvGrpSpPr/>
          <p:nvPr/>
        </p:nvGrpSpPr>
        <p:grpSpPr>
          <a:xfrm>
            <a:off x="7444133" y="1796942"/>
            <a:ext cx="1304580" cy="1332000"/>
            <a:chOff x="7444133" y="1796942"/>
            <a:chExt cx="1304580" cy="1332000"/>
          </a:xfrm>
        </p:grpSpPr>
        <p:sp>
          <p:nvSpPr>
            <p:cNvPr id="63" name="Hexagon 62"/>
            <p:cNvSpPr/>
            <p:nvPr/>
          </p:nvSpPr>
          <p:spPr>
            <a:xfrm>
              <a:off x="7446036" y="193140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444133" y="1796942"/>
              <a:ext cx="1298295" cy="1332000"/>
            </a:xfrm>
            <a:prstGeom prst="rect">
              <a:avLst/>
            </a:prstGeom>
          </p:spPr>
        </p:pic>
      </p:grpSp>
      <p:grpSp>
        <p:nvGrpSpPr>
          <p:cNvPr id="65" name="Group 64"/>
          <p:cNvGrpSpPr/>
          <p:nvPr/>
        </p:nvGrpSpPr>
        <p:grpSpPr>
          <a:xfrm>
            <a:off x="420878" y="901692"/>
            <a:ext cx="1306551" cy="1331999"/>
            <a:chOff x="7446036" y="603053"/>
            <a:chExt cx="1306551" cy="1331999"/>
          </a:xfrm>
        </p:grpSpPr>
        <p:sp>
          <p:nvSpPr>
            <p:cNvPr id="66" name="Hexagon 65"/>
            <p:cNvSpPr/>
            <p:nvPr/>
          </p:nvSpPr>
          <p:spPr>
            <a:xfrm>
              <a:off x="7446036" y="74814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54292" y="603053"/>
              <a:ext cx="1298295" cy="1331999"/>
            </a:xfrm>
            <a:prstGeom prst="rect">
              <a:avLst/>
            </a:prstGeom>
          </p:spPr>
        </p:pic>
      </p:grpSp>
      <p:grpSp>
        <p:nvGrpSpPr>
          <p:cNvPr id="71" name="Group 70"/>
          <p:cNvGrpSpPr/>
          <p:nvPr/>
        </p:nvGrpSpPr>
        <p:grpSpPr>
          <a:xfrm>
            <a:off x="6370556" y="2401838"/>
            <a:ext cx="1305427" cy="1331999"/>
            <a:chOff x="6370556" y="2401838"/>
            <a:chExt cx="1305427" cy="1331999"/>
          </a:xfrm>
        </p:grpSpPr>
        <p:sp>
          <p:nvSpPr>
            <p:cNvPr id="72" name="Hexagon 71"/>
            <p:cNvSpPr/>
            <p:nvPr/>
          </p:nvSpPr>
          <p:spPr>
            <a:xfrm>
              <a:off x="6370556" y="251113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377688" y="2401838"/>
              <a:ext cx="1298295" cy="1331999"/>
            </a:xfrm>
            <a:prstGeom prst="rect">
              <a:avLst/>
            </a:prstGeom>
          </p:spPr>
        </p:pic>
      </p:grpSp>
      <p:grpSp>
        <p:nvGrpSpPr>
          <p:cNvPr id="122" name="Group 121"/>
          <p:cNvGrpSpPr/>
          <p:nvPr/>
        </p:nvGrpSpPr>
        <p:grpSpPr>
          <a:xfrm>
            <a:off x="1506518" y="1577172"/>
            <a:ext cx="1302677" cy="1332000"/>
            <a:chOff x="1506518" y="1272615"/>
            <a:chExt cx="1302677" cy="1332000"/>
          </a:xfrm>
        </p:grpSpPr>
        <p:sp>
          <p:nvSpPr>
            <p:cNvPr id="123" name="Hexagon 122"/>
            <p:cNvSpPr/>
            <p:nvPr/>
          </p:nvSpPr>
          <p:spPr>
            <a:xfrm>
              <a:off x="1506518" y="1333332"/>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4" name="Picture 12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510818" y="1272615"/>
              <a:ext cx="1298295" cy="1332000"/>
            </a:xfrm>
            <a:prstGeom prst="rect">
              <a:avLst/>
            </a:prstGeom>
          </p:spPr>
        </p:pic>
      </p:grpSp>
      <p:grpSp>
        <p:nvGrpSpPr>
          <p:cNvPr id="125" name="Group 124"/>
          <p:cNvGrpSpPr/>
          <p:nvPr/>
        </p:nvGrpSpPr>
        <p:grpSpPr>
          <a:xfrm>
            <a:off x="415073" y="2136913"/>
            <a:ext cx="1318642" cy="1331999"/>
            <a:chOff x="415073" y="1832356"/>
            <a:chExt cx="1318642" cy="1331999"/>
          </a:xfrm>
        </p:grpSpPr>
        <p:sp>
          <p:nvSpPr>
            <p:cNvPr id="126" name="Hexagon 125"/>
            <p:cNvSpPr/>
            <p:nvPr/>
          </p:nvSpPr>
          <p:spPr>
            <a:xfrm>
              <a:off x="431038" y="1931407"/>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15073" y="1832356"/>
              <a:ext cx="1298295" cy="1331999"/>
            </a:xfrm>
            <a:prstGeom prst="rect">
              <a:avLst/>
            </a:prstGeom>
          </p:spPr>
        </p:pic>
      </p:grpSp>
      <p:grpSp>
        <p:nvGrpSpPr>
          <p:cNvPr id="128" name="Group 127"/>
          <p:cNvGrpSpPr/>
          <p:nvPr/>
        </p:nvGrpSpPr>
        <p:grpSpPr>
          <a:xfrm>
            <a:off x="1499615" y="2706395"/>
            <a:ext cx="1309498" cy="1331999"/>
            <a:chOff x="424217" y="3004711"/>
            <a:chExt cx="1309498" cy="1331999"/>
          </a:xfrm>
        </p:grpSpPr>
        <p:sp>
          <p:nvSpPr>
            <p:cNvPr id="129" name="Hexagon 128"/>
            <p:cNvSpPr/>
            <p:nvPr/>
          </p:nvSpPr>
          <p:spPr>
            <a:xfrm>
              <a:off x="431038" y="3109212"/>
              <a:ext cx="1302677" cy="1122998"/>
            </a:xfrm>
            <a:prstGeom prst="hexagon">
              <a:avLst/>
            </a:prstGeom>
            <a:solidFill>
              <a:srgbClr val="002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0" name="Picture 12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24217" y="3004711"/>
              <a:ext cx="1298294" cy="1331999"/>
            </a:xfrm>
            <a:prstGeom prst="rect">
              <a:avLst/>
            </a:prstGeom>
          </p:spPr>
        </p:pic>
      </p:grpSp>
      <p:sp>
        <p:nvSpPr>
          <p:cNvPr id="132" name="Rectangle 131"/>
          <p:cNvSpPr/>
          <p:nvPr/>
        </p:nvSpPr>
        <p:spPr>
          <a:xfrm>
            <a:off x="1729994" y="1194922"/>
            <a:ext cx="1141376" cy="430887"/>
          </a:xfrm>
          <a:prstGeom prst="rect">
            <a:avLst/>
          </a:prstGeom>
        </p:spPr>
        <p:txBody>
          <a:bodyPr wrap="square" anchor="ctr" anchorCtr="0">
            <a:spAutoFit/>
          </a:bodyPr>
          <a:lstStyle/>
          <a:p>
            <a:r>
              <a:rPr lang="en-ZA" sz="1100" b="1" dirty="0">
                <a:solidFill>
                  <a:schemeClr val="bg1"/>
                </a:solidFill>
                <a:latin typeface="+mj-lt"/>
              </a:rPr>
              <a:t>BUSINESS INTELLIGENCE</a:t>
            </a:r>
          </a:p>
        </p:txBody>
      </p:sp>
      <p:sp>
        <p:nvSpPr>
          <p:cNvPr id="133" name="Rectangle 132"/>
          <p:cNvSpPr/>
          <p:nvPr/>
        </p:nvSpPr>
        <p:spPr>
          <a:xfrm>
            <a:off x="645303" y="3361766"/>
            <a:ext cx="773156" cy="261610"/>
          </a:xfrm>
          <a:prstGeom prst="rect">
            <a:avLst/>
          </a:prstGeom>
        </p:spPr>
        <p:txBody>
          <a:bodyPr wrap="square" anchor="ctr" anchorCtr="0">
            <a:spAutoFit/>
          </a:bodyPr>
          <a:lstStyle/>
          <a:p>
            <a:r>
              <a:rPr lang="en-ZA" sz="1100" b="1" dirty="0">
                <a:solidFill>
                  <a:schemeClr val="bg1"/>
                </a:solidFill>
                <a:latin typeface="+mj-lt"/>
              </a:rPr>
              <a:t>AUDITING</a:t>
            </a:r>
          </a:p>
        </p:txBody>
      </p:sp>
      <p:sp>
        <p:nvSpPr>
          <p:cNvPr id="134" name="Rectangle 133"/>
          <p:cNvSpPr/>
          <p:nvPr/>
        </p:nvSpPr>
        <p:spPr>
          <a:xfrm>
            <a:off x="1689035" y="3931171"/>
            <a:ext cx="1084923" cy="430887"/>
          </a:xfrm>
          <a:prstGeom prst="rect">
            <a:avLst/>
          </a:prstGeom>
        </p:spPr>
        <p:txBody>
          <a:bodyPr wrap="square" anchor="ctr" anchorCtr="0">
            <a:spAutoFit/>
          </a:bodyPr>
          <a:lstStyle/>
          <a:p>
            <a:r>
              <a:rPr lang="en-ZA" sz="1100" b="1" dirty="0">
                <a:solidFill>
                  <a:schemeClr val="bg1"/>
                </a:solidFill>
                <a:latin typeface="+mj-lt"/>
              </a:rPr>
              <a:t>CATEGORY MANAGEMENT</a:t>
            </a:r>
          </a:p>
        </p:txBody>
      </p:sp>
      <p:sp>
        <p:nvSpPr>
          <p:cNvPr id="135" name="Rectangle 134"/>
          <p:cNvSpPr/>
          <p:nvPr/>
        </p:nvSpPr>
        <p:spPr>
          <a:xfrm>
            <a:off x="6380563" y="905382"/>
            <a:ext cx="1099264" cy="430887"/>
          </a:xfrm>
          <a:prstGeom prst="rect">
            <a:avLst/>
          </a:prstGeom>
        </p:spPr>
        <p:txBody>
          <a:bodyPr wrap="square" anchor="ctr" anchorCtr="0">
            <a:spAutoFit/>
          </a:bodyPr>
          <a:lstStyle/>
          <a:p>
            <a:pPr algn="r"/>
            <a:r>
              <a:rPr lang="en-ZA" sz="1100" b="1" dirty="0">
                <a:solidFill>
                  <a:schemeClr val="bg1"/>
                </a:solidFill>
                <a:latin typeface="+mj-lt"/>
              </a:rPr>
              <a:t>SALES FORCE AUTOMATION</a:t>
            </a:r>
          </a:p>
        </p:txBody>
      </p:sp>
      <p:sp>
        <p:nvSpPr>
          <p:cNvPr id="136" name="Rectangle 135"/>
          <p:cNvSpPr/>
          <p:nvPr/>
        </p:nvSpPr>
        <p:spPr>
          <a:xfrm>
            <a:off x="7655009" y="3055950"/>
            <a:ext cx="1125917" cy="430887"/>
          </a:xfrm>
          <a:prstGeom prst="rect">
            <a:avLst/>
          </a:prstGeom>
        </p:spPr>
        <p:txBody>
          <a:bodyPr wrap="square" anchor="ctr" anchorCtr="0">
            <a:spAutoFit/>
          </a:bodyPr>
          <a:lstStyle/>
          <a:p>
            <a:r>
              <a:rPr lang="en-ZA" sz="1100" b="1" dirty="0">
                <a:solidFill>
                  <a:schemeClr val="bg1"/>
                </a:solidFill>
                <a:latin typeface="+mj-lt"/>
              </a:rPr>
              <a:t>DASHBOARD REPORTING</a:t>
            </a:r>
          </a:p>
        </p:txBody>
      </p:sp>
      <p:sp>
        <p:nvSpPr>
          <p:cNvPr id="137" name="Rectangle 136"/>
          <p:cNvSpPr/>
          <p:nvPr/>
        </p:nvSpPr>
        <p:spPr>
          <a:xfrm>
            <a:off x="6480837" y="3644019"/>
            <a:ext cx="1015616" cy="430887"/>
          </a:xfrm>
          <a:prstGeom prst="rect">
            <a:avLst/>
          </a:prstGeom>
        </p:spPr>
        <p:txBody>
          <a:bodyPr wrap="square" anchor="ctr" anchorCtr="0">
            <a:spAutoFit/>
          </a:bodyPr>
          <a:lstStyle/>
          <a:p>
            <a:pPr algn="r"/>
            <a:r>
              <a:rPr lang="en-ZA" sz="1100" b="1" dirty="0">
                <a:solidFill>
                  <a:schemeClr val="bg1"/>
                </a:solidFill>
                <a:latin typeface="+mj-lt"/>
              </a:rPr>
              <a:t>IMAGE RECOGNITION</a:t>
            </a:r>
          </a:p>
        </p:txBody>
      </p:sp>
    </p:spTree>
    <p:extLst>
      <p:ext uri="{BB962C8B-B14F-4D97-AF65-F5344CB8AC3E}">
        <p14:creationId xmlns:p14="http://schemas.microsoft.com/office/powerpoint/2010/main" val="7452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5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35" grpId="0"/>
      <p:bldP spid="136" grpId="0"/>
      <p:bldP spid="1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3445"/>
            <a:ext cx="9142019" cy="5143500"/>
          </a:xfrm>
          <a:prstGeom prst="rect">
            <a:avLst/>
          </a:prstGeom>
        </p:spPr>
      </p:pic>
      <p:sp>
        <p:nvSpPr>
          <p:cNvPr id="12" name="Oval 11"/>
          <p:cNvSpPr>
            <a:spLocks noChangeAspect="1"/>
          </p:cNvSpPr>
          <p:nvPr/>
        </p:nvSpPr>
        <p:spPr>
          <a:xfrm>
            <a:off x="1496012" y="626872"/>
            <a:ext cx="1201930" cy="1201928"/>
          </a:xfrm>
          <a:prstGeom prst="ellipse">
            <a:avLst/>
          </a:prstGeom>
          <a:solidFill>
            <a:srgbClr val="33BAE8">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2" name="Title 1"/>
          <p:cNvSpPr txBox="1">
            <a:spLocks/>
          </p:cNvSpPr>
          <p:nvPr/>
        </p:nvSpPr>
        <p:spPr>
          <a:xfrm>
            <a:off x="312730" y="183158"/>
            <a:ext cx="4672410" cy="41352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ZA" sz="1300" b="0" i="0" u="none" strike="noStrike" kern="1200" cap="none" spc="0" normalizeH="0" baseline="0" noProof="0" dirty="0">
                <a:ln>
                  <a:noFill/>
                </a:ln>
                <a:solidFill>
                  <a:srgbClr val="33BAE8"/>
                </a:solidFill>
                <a:effectLst/>
                <a:uLnTx/>
                <a:uFillTx/>
                <a:latin typeface="+mj-lt"/>
                <a:ea typeface="+mj-ea"/>
                <a:cs typeface="+mj-cs"/>
              </a:rPr>
              <a:t>CAPACITY AND CAPABILITY | </a:t>
            </a:r>
            <a:r>
              <a:rPr kumimoji="0" lang="en-ZA" sz="1300" b="0" i="0" u="none" strike="noStrike" kern="1200" cap="all" spc="0" normalizeH="0" noProof="0" dirty="0">
                <a:ln>
                  <a:noFill/>
                </a:ln>
                <a:solidFill>
                  <a:srgbClr val="33BAE8"/>
                </a:solidFill>
                <a:effectLst/>
                <a:uLnTx/>
                <a:uFillTx/>
                <a:latin typeface="+mj-lt"/>
                <a:ea typeface="+mj-ea"/>
                <a:cs typeface="+mj-cs"/>
              </a:rPr>
              <a:t>Human Resources Capability</a:t>
            </a:r>
          </a:p>
        </p:txBody>
      </p:sp>
      <p:sp>
        <p:nvSpPr>
          <p:cNvPr id="41" name="Oval 40"/>
          <p:cNvSpPr>
            <a:spLocks noChangeAspect="1"/>
          </p:cNvSpPr>
          <p:nvPr/>
        </p:nvSpPr>
        <p:spPr>
          <a:xfrm>
            <a:off x="3972710" y="626872"/>
            <a:ext cx="1201930" cy="1201928"/>
          </a:xfrm>
          <a:prstGeom prst="ellipse">
            <a:avLst/>
          </a:prstGeom>
          <a:solidFill>
            <a:srgbClr val="33BAE8">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45" name="Oval 44"/>
          <p:cNvSpPr>
            <a:spLocks noChangeAspect="1"/>
          </p:cNvSpPr>
          <p:nvPr/>
        </p:nvSpPr>
        <p:spPr>
          <a:xfrm>
            <a:off x="6443031" y="626872"/>
            <a:ext cx="1201930" cy="1201928"/>
          </a:xfrm>
          <a:prstGeom prst="ellipse">
            <a:avLst/>
          </a:prstGeom>
          <a:solidFill>
            <a:srgbClr val="33BAE8">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46" name="Rectangle 45"/>
          <p:cNvSpPr/>
          <p:nvPr/>
        </p:nvSpPr>
        <p:spPr>
          <a:xfrm>
            <a:off x="976705" y="1440110"/>
            <a:ext cx="2255884" cy="2005890"/>
          </a:xfrm>
          <a:prstGeom prst="rect">
            <a:avLst/>
          </a:prstGeom>
          <a:solidFill>
            <a:srgbClr val="0159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pic>
        <p:nvPicPr>
          <p:cNvPr id="16" name="Content Placeholder 3"/>
          <p:cNvPicPr/>
          <p:nvPr/>
        </p:nvPicPr>
        <p:blipFill>
          <a:blip r:embed="rId3" cstate="email">
            <a:extLst>
              <a:ext uri="{28A0092B-C50C-407E-A947-70E740481C1C}">
                <a14:useLocalDpi xmlns:a14="http://schemas.microsoft.com/office/drawing/2010/main" val="0"/>
              </a:ext>
            </a:extLst>
          </a:blip>
          <a:stretch>
            <a:fillRect/>
          </a:stretch>
        </p:blipFill>
        <p:spPr>
          <a:xfrm>
            <a:off x="2158088" y="1862374"/>
            <a:ext cx="778952" cy="251412"/>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689" y="1862374"/>
            <a:ext cx="655472" cy="284162"/>
          </a:xfrm>
          <a:prstGeom prst="rect">
            <a:avLst/>
          </a:prstGeom>
          <a:ln>
            <a:noFill/>
          </a:ln>
          <a:effectLst/>
        </p:spPr>
      </p:pic>
      <p:pic>
        <p:nvPicPr>
          <p:cNvPr id="20" name="Picture 1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81689" y="2146536"/>
            <a:ext cx="655472" cy="327508"/>
          </a:xfrm>
          <a:prstGeom prst="rect">
            <a:avLst/>
          </a:prstGeom>
          <a:ln>
            <a:noFill/>
          </a:ln>
          <a:effectLst/>
        </p:spPr>
      </p:pic>
      <p:pic>
        <p:nvPicPr>
          <p:cNvPr id="21" name="Picture 20"/>
          <p:cNvPicPr/>
          <p:nvPr/>
        </p:nvPicPr>
        <p:blipFill>
          <a:blip r:embed="rId6" cstate="email">
            <a:extLst>
              <a:ext uri="{28A0092B-C50C-407E-A947-70E740481C1C}">
                <a14:useLocalDpi xmlns:a14="http://schemas.microsoft.com/office/drawing/2010/main" val="0"/>
              </a:ext>
            </a:extLst>
          </a:blip>
          <a:stretch>
            <a:fillRect/>
          </a:stretch>
        </p:blipFill>
        <p:spPr>
          <a:xfrm>
            <a:off x="2158089" y="2199646"/>
            <a:ext cx="778952" cy="633707"/>
          </a:xfrm>
          <a:prstGeom prst="rect">
            <a:avLst/>
          </a:prstGeom>
          <a:ln>
            <a:noFill/>
          </a:ln>
          <a:effectLst/>
        </p:spPr>
      </p:pic>
      <p:sp>
        <p:nvSpPr>
          <p:cNvPr id="5" name="Oval 4"/>
          <p:cNvSpPr>
            <a:spLocks noChangeAspect="1"/>
          </p:cNvSpPr>
          <p:nvPr/>
        </p:nvSpPr>
        <p:spPr>
          <a:xfrm>
            <a:off x="1613371" y="744231"/>
            <a:ext cx="967210" cy="967209"/>
          </a:xfrm>
          <a:prstGeom prst="ellipse">
            <a:avLst/>
          </a:prstGeom>
          <a:solidFill>
            <a:srgbClr val="33BA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4" name="TextBox 3"/>
          <p:cNvSpPr txBox="1"/>
          <p:nvPr/>
        </p:nvSpPr>
        <p:spPr>
          <a:xfrm>
            <a:off x="1803027" y="1065782"/>
            <a:ext cx="579694" cy="2125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mj-lt"/>
              </a:rPr>
              <a:t>ATTRACT</a:t>
            </a:r>
          </a:p>
        </p:txBody>
      </p:sp>
      <p:sp>
        <p:nvSpPr>
          <p:cNvPr id="47" name="Rectangle 46"/>
          <p:cNvSpPr/>
          <p:nvPr/>
        </p:nvSpPr>
        <p:spPr>
          <a:xfrm>
            <a:off x="3444058" y="1440110"/>
            <a:ext cx="2255884" cy="2005890"/>
          </a:xfrm>
          <a:prstGeom prst="rect">
            <a:avLst/>
          </a:prstGeom>
          <a:solidFill>
            <a:srgbClr val="0159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6" name="Oval 5"/>
          <p:cNvSpPr>
            <a:spLocks noChangeAspect="1"/>
          </p:cNvSpPr>
          <p:nvPr/>
        </p:nvSpPr>
        <p:spPr>
          <a:xfrm>
            <a:off x="4089080" y="744231"/>
            <a:ext cx="967210" cy="967209"/>
          </a:xfrm>
          <a:prstGeom prst="ellipse">
            <a:avLst/>
          </a:prstGeom>
          <a:solidFill>
            <a:srgbClr val="33BAE8"/>
          </a:solidFill>
          <a:ln w="127000"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7" name="TextBox 6"/>
          <p:cNvSpPr txBox="1"/>
          <p:nvPr/>
        </p:nvSpPr>
        <p:spPr>
          <a:xfrm>
            <a:off x="4296568" y="958506"/>
            <a:ext cx="552234" cy="36139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mj-lt"/>
              </a:rPr>
              <a:t>ALIGN/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mj-lt"/>
              </a:rPr>
              <a:t>ENGAGE</a:t>
            </a:r>
          </a:p>
        </p:txBody>
      </p:sp>
      <p:pic>
        <p:nvPicPr>
          <p:cNvPr id="29" name="Picture 9"/>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4237611" y="2863488"/>
            <a:ext cx="641787" cy="438366"/>
          </a:xfrm>
          <a:prstGeom prst="rect">
            <a:avLst/>
          </a:prstGeom>
          <a:ln w="9525">
            <a:solidFill>
              <a:schemeClr val="accent1"/>
            </a:solidFill>
            <a:miter lim="800000"/>
            <a:headEnd/>
            <a:tailEnd/>
          </a:ln>
          <a:effectLst/>
          <a:extLst>
            <a:ext uri="{909E8E84-426E-40dd-AFC4-6F175D3DCCD1}">
              <a14:hiddenFill xmlns="" xmlns:a14="http://schemas.microsoft.com/office/drawing/2010/main">
                <a:solidFill>
                  <a:schemeClr val="accent1"/>
                </a:solidFill>
              </a14:hiddenFill>
            </a:ext>
          </a:extLst>
        </p:spPr>
      </p:pic>
      <p:pic>
        <p:nvPicPr>
          <p:cNvPr id="30" name="Picture 3"/>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4618089" y="1851517"/>
            <a:ext cx="659111" cy="9370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 name="Picture 6"/>
          <p:cNvPicPr preferRelativeResize="0">
            <a:picLocks noChangeArrowheads="1"/>
          </p:cNvPicPr>
          <p:nvPr/>
        </p:nvPicPr>
        <p:blipFill rotWithShape="1">
          <a:blip r:embed="rId9" cstate="email">
            <a:extLst>
              <a:ext uri="{28A0092B-C50C-407E-A947-70E740481C1C}">
                <a14:useLocalDpi xmlns:a14="http://schemas.microsoft.com/office/drawing/2010/main" val="0"/>
              </a:ext>
            </a:extLst>
          </a:blip>
          <a:srcRect b="9169"/>
          <a:stretch/>
        </p:blipFill>
        <p:spPr bwMode="auto">
          <a:xfrm>
            <a:off x="3877953" y="1850422"/>
            <a:ext cx="680552" cy="938131"/>
          </a:xfrm>
          <a:prstGeom prst="rect">
            <a:avLst/>
          </a:prstGeom>
          <a:noFill/>
          <a:extLst>
            <a:ext uri="{909E8E84-426E-40dd-AFC4-6F175D3DCCD1}">
              <a14:hiddenFill xmlns="" xmlns:a14="http://schemas.microsoft.com/office/drawing/2010/main">
                <a:solidFill>
                  <a:srgbClr val="FFFFFF"/>
                </a:solidFill>
              </a14:hiddenFill>
            </a:ext>
          </a:extLst>
        </p:spPr>
      </p:pic>
      <p:sp>
        <p:nvSpPr>
          <p:cNvPr id="48" name="Rectangle 47"/>
          <p:cNvSpPr/>
          <p:nvPr/>
        </p:nvSpPr>
        <p:spPr>
          <a:xfrm>
            <a:off x="5913645" y="1440110"/>
            <a:ext cx="2255884" cy="2005890"/>
          </a:xfrm>
          <a:prstGeom prst="rect">
            <a:avLst/>
          </a:prstGeom>
          <a:solidFill>
            <a:srgbClr val="0159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8" name="Oval 7"/>
          <p:cNvSpPr>
            <a:spLocks noChangeAspect="1"/>
          </p:cNvSpPr>
          <p:nvPr/>
        </p:nvSpPr>
        <p:spPr>
          <a:xfrm>
            <a:off x="6560391" y="744231"/>
            <a:ext cx="967210" cy="967209"/>
          </a:xfrm>
          <a:prstGeom prst="ellipse">
            <a:avLst/>
          </a:prstGeom>
          <a:solidFill>
            <a:srgbClr val="33BA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9" name="TextBox 8"/>
          <p:cNvSpPr txBox="1"/>
          <p:nvPr/>
        </p:nvSpPr>
        <p:spPr>
          <a:xfrm>
            <a:off x="6853998" y="1071358"/>
            <a:ext cx="379996" cy="2125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mj-lt"/>
              </a:rPr>
              <a:t>SKILL</a:t>
            </a:r>
          </a:p>
        </p:txBody>
      </p:sp>
      <p:grpSp>
        <p:nvGrpSpPr>
          <p:cNvPr id="11" name="Group 10"/>
          <p:cNvGrpSpPr/>
          <p:nvPr/>
        </p:nvGrpSpPr>
        <p:grpSpPr>
          <a:xfrm>
            <a:off x="6412752" y="3028686"/>
            <a:ext cx="1351363" cy="338554"/>
            <a:chOff x="6371382" y="3107445"/>
            <a:chExt cx="1351363" cy="338554"/>
          </a:xfrm>
        </p:grpSpPr>
        <p:sp>
          <p:nvSpPr>
            <p:cNvPr id="34" name="Rectangle 33"/>
            <p:cNvSpPr/>
            <p:nvPr/>
          </p:nvSpPr>
          <p:spPr>
            <a:xfrm>
              <a:off x="6584691" y="3107445"/>
              <a:ext cx="113805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800" b="1" i="0" u="none" strike="noStrike" kern="0" cap="none" spc="0" normalizeH="0" baseline="0" noProof="0" dirty="0" smtClean="0">
                  <a:ln>
                    <a:noFill/>
                  </a:ln>
                  <a:solidFill>
                    <a:srgbClr val="00AEEF"/>
                  </a:solidFill>
                  <a:effectLst/>
                  <a:uLnTx/>
                  <a:uFillTx/>
                </a:rPr>
                <a:t>In House Onboarding Training</a:t>
              </a:r>
              <a:endParaRPr kumimoji="0" lang="en-ZA" sz="800" b="0" i="0" u="none" strike="noStrike" kern="0" cap="none" spc="0" normalizeH="0" baseline="0" noProof="0" dirty="0">
                <a:ln>
                  <a:noFill/>
                </a:ln>
                <a:solidFill>
                  <a:srgbClr val="00AEEF"/>
                </a:solidFill>
                <a:effectLst/>
                <a:uLnTx/>
                <a:uFillTx/>
              </a:endParaRPr>
            </a:p>
          </p:txBody>
        </p:sp>
        <p:pic>
          <p:nvPicPr>
            <p:cNvPr id="10" name="Picture 9"/>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6371382" y="3183367"/>
              <a:ext cx="213916" cy="213916"/>
            </a:xfrm>
            <a:prstGeom prst="rect">
              <a:avLst/>
            </a:prstGeom>
          </p:spPr>
        </p:pic>
      </p:grpSp>
      <p:pic>
        <p:nvPicPr>
          <p:cNvPr id="49" name="Picture 4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478095" y="3387703"/>
            <a:ext cx="888996" cy="848904"/>
          </a:xfrm>
          <a:prstGeom prst="rect">
            <a:avLst/>
          </a:prstGeom>
        </p:spPr>
      </p:pic>
      <p:cxnSp>
        <p:nvCxnSpPr>
          <p:cNvPr id="50" name="Straight Connector 49"/>
          <p:cNvCxnSpPr/>
          <p:nvPr/>
        </p:nvCxnSpPr>
        <p:spPr>
          <a:xfrm>
            <a:off x="2305538" y="4007790"/>
            <a:ext cx="6443175" cy="0"/>
          </a:xfrm>
          <a:prstGeom prst="line">
            <a:avLst/>
          </a:prstGeom>
          <a:ln w="6350">
            <a:solidFill>
              <a:srgbClr val="9FA1A3"/>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10823" y="4007790"/>
            <a:ext cx="1085189" cy="0"/>
          </a:xfrm>
          <a:prstGeom prst="line">
            <a:avLst/>
          </a:prstGeom>
          <a:ln w="6350">
            <a:solidFill>
              <a:srgbClr val="9FA1A3"/>
            </a:solidFill>
            <a:prstDash val="sysDot"/>
          </a:ln>
        </p:spPr>
        <p:style>
          <a:lnRef idx="1">
            <a:schemeClr val="accent1"/>
          </a:lnRef>
          <a:fillRef idx="0">
            <a:schemeClr val="accent1"/>
          </a:fillRef>
          <a:effectRef idx="0">
            <a:schemeClr val="accent1"/>
          </a:effectRef>
          <a:fontRef idx="minor">
            <a:schemeClr val="tx1"/>
          </a:fontRef>
        </p:style>
      </p:cxnSp>
      <p:pic>
        <p:nvPicPr>
          <p:cNvPr id="24" name="Picture 23" descr="Unknown.pn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542681" y="2948748"/>
            <a:ext cx="1155261" cy="397838"/>
          </a:xfrm>
          <a:prstGeom prst="rect">
            <a:avLst/>
          </a:prstGeom>
        </p:spPr>
      </p:pic>
      <p:pic>
        <p:nvPicPr>
          <p:cNvPr id="25" name="Picture 24" descr="Unknown.pn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108204" y="2513885"/>
            <a:ext cx="894746" cy="349603"/>
          </a:xfrm>
          <a:prstGeom prst="rect">
            <a:avLst/>
          </a:prstGeom>
        </p:spPr>
      </p:pic>
      <p:pic>
        <p:nvPicPr>
          <p:cNvPr id="26" name="Picture 25"/>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6785919" y="1746629"/>
            <a:ext cx="656279" cy="1318075"/>
          </a:xfrm>
          <a:prstGeom prst="rect">
            <a:avLst/>
          </a:prstGeom>
        </p:spPr>
      </p:pic>
    </p:spTree>
    <p:extLst>
      <p:ext uri="{BB962C8B-B14F-4D97-AF65-F5344CB8AC3E}">
        <p14:creationId xmlns:p14="http://schemas.microsoft.com/office/powerpoint/2010/main" val="3005571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50624" y="2805480"/>
            <a:ext cx="8417877" cy="1323439"/>
          </a:xfrm>
          <a:prstGeom prst="rect">
            <a:avLst/>
          </a:prstGeom>
        </p:spPr>
        <p:txBody>
          <a:bodyPr wrap="square">
            <a:spAutoFit/>
          </a:bodyPr>
          <a:lstStyle/>
          <a:p>
            <a:r>
              <a:rPr lang="en-ZA" sz="1000" dirty="0"/>
              <a:t>Smollan </a:t>
            </a:r>
            <a:r>
              <a:rPr lang="en-ZA" sz="1000" b="0" dirty="0"/>
              <a:t>has developed and implemented technology and processes internationally that is both relevant and effective in managing, optimising and measuring diverse and large FMCG Field forces of over 24 000 users for the past 15 years in over 20 countries.</a:t>
            </a:r>
            <a:br>
              <a:rPr lang="en-ZA" sz="1000" b="0" dirty="0"/>
            </a:br>
            <a:endParaRPr lang="en-ZA" sz="1000" b="0" dirty="0"/>
          </a:p>
          <a:p>
            <a:r>
              <a:rPr lang="en-ZA" sz="1000" dirty="0"/>
              <a:t>We are currently using the </a:t>
            </a:r>
            <a:r>
              <a:rPr lang="en-ZA" sz="1000" dirty="0" smtClean="0"/>
              <a:t>Smollan Mobile </a:t>
            </a:r>
            <a:r>
              <a:rPr lang="en-ZA" sz="1000" dirty="0"/>
              <a:t>system </a:t>
            </a:r>
            <a:r>
              <a:rPr lang="en-ZA" sz="1000" dirty="0" smtClean="0"/>
              <a:t>in Australia and have </a:t>
            </a:r>
            <a:r>
              <a:rPr lang="en-ZA" sz="1000" dirty="0"/>
              <a:t>the experience of collecting and managing data across our broader </a:t>
            </a:r>
            <a:r>
              <a:rPr lang="en-ZA" sz="1000" dirty="0" smtClean="0"/>
              <a:t>group.</a:t>
            </a:r>
            <a:endParaRPr lang="en-ZA" sz="1000" dirty="0"/>
          </a:p>
          <a:p>
            <a:endParaRPr lang="en-ZA" sz="1000" b="0" dirty="0"/>
          </a:p>
          <a:p>
            <a:r>
              <a:rPr lang="en-ZA" sz="1000" dirty="0"/>
              <a:t>In addition to collecting data through mobile systems such as </a:t>
            </a:r>
            <a:r>
              <a:rPr lang="en-ZA" sz="1000" dirty="0" smtClean="0"/>
              <a:t>Smollan </a:t>
            </a:r>
            <a:r>
              <a:rPr lang="en-ZA" sz="1000" dirty="0"/>
              <a:t>mobile, we are increasingly incorporating and integrating data from both retailer systems such as the </a:t>
            </a:r>
            <a:r>
              <a:rPr lang="en-ZA" sz="1000" dirty="0" smtClean="0"/>
              <a:t>Aztec &amp; Nielsen </a:t>
            </a:r>
            <a:r>
              <a:rPr lang="en-ZA" sz="1000" dirty="0"/>
              <a:t>Portal and also sales out data to give us a full picture of both the achievement and opportunity at store level. </a:t>
            </a:r>
          </a:p>
          <a:p>
            <a:endParaRPr lang="en-ZA" sz="1000" b="0" dirty="0"/>
          </a:p>
        </p:txBody>
      </p:sp>
      <p:sp>
        <p:nvSpPr>
          <p:cNvPr id="28" name="Title 1"/>
          <p:cNvSpPr txBox="1">
            <a:spLocks/>
          </p:cNvSpPr>
          <p:nvPr/>
        </p:nvSpPr>
        <p:spPr>
          <a:xfrm>
            <a:off x="317247" y="214240"/>
            <a:ext cx="4672410" cy="41352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ZA" sz="1300" dirty="0" smtClean="0">
                <a:solidFill>
                  <a:srgbClr val="00AEEF"/>
                </a:solidFill>
              </a:rPr>
              <a:t>OPERATIONS</a:t>
            </a:r>
            <a:r>
              <a:rPr lang="en-ZA" sz="1300" dirty="0">
                <a:solidFill>
                  <a:srgbClr val="00AEEF"/>
                </a:solidFill>
              </a:rPr>
              <a:t>, PROCESS, REPORTING AND TECHNOLOGY </a:t>
            </a:r>
          </a:p>
        </p:txBody>
      </p:sp>
      <p:grpSp>
        <p:nvGrpSpPr>
          <p:cNvPr id="5" name="Group 4"/>
          <p:cNvGrpSpPr/>
          <p:nvPr/>
        </p:nvGrpSpPr>
        <p:grpSpPr>
          <a:xfrm>
            <a:off x="5628680" y="730683"/>
            <a:ext cx="1537542" cy="1537538"/>
            <a:chOff x="1937863" y="3222863"/>
            <a:chExt cx="1085621" cy="1085619"/>
          </a:xfrm>
        </p:grpSpPr>
        <p:grpSp>
          <p:nvGrpSpPr>
            <p:cNvPr id="29" name="Group 28"/>
            <p:cNvGrpSpPr/>
            <p:nvPr/>
          </p:nvGrpSpPr>
          <p:grpSpPr>
            <a:xfrm>
              <a:off x="1937863" y="3222863"/>
              <a:ext cx="1085621" cy="1085619"/>
              <a:chOff x="410815" y="731330"/>
              <a:chExt cx="1331020" cy="1331018"/>
            </a:xfrm>
          </p:grpSpPr>
          <p:sp>
            <p:nvSpPr>
              <p:cNvPr id="30" name="Oval 29"/>
              <p:cNvSpPr>
                <a:spLocks noChangeAspect="1"/>
              </p:cNvSpPr>
              <p:nvPr/>
            </p:nvSpPr>
            <p:spPr>
              <a:xfrm>
                <a:off x="410815" y="731330"/>
                <a:ext cx="1331020" cy="1331018"/>
              </a:xfrm>
              <a:prstGeom prst="ellipse">
                <a:avLst/>
              </a:prstGeom>
              <a:solidFill>
                <a:srgbClr val="9FA1A4">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31" name="Oval 30"/>
              <p:cNvSpPr>
                <a:spLocks noChangeAspect="1"/>
              </p:cNvSpPr>
              <p:nvPr/>
            </p:nvSpPr>
            <p:spPr>
              <a:xfrm>
                <a:off x="523802" y="846806"/>
                <a:ext cx="1105048" cy="1105046"/>
              </a:xfrm>
              <a:prstGeom prst="ellipse">
                <a:avLst/>
              </a:prstGeom>
              <a:solidFill>
                <a:srgbClr val="9FA1A4">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32" name="Oval 31"/>
              <p:cNvSpPr>
                <a:spLocks noChangeAspect="1"/>
              </p:cNvSpPr>
              <p:nvPr/>
            </p:nvSpPr>
            <p:spPr>
              <a:xfrm>
                <a:off x="631701" y="954705"/>
                <a:ext cx="889248" cy="889248"/>
              </a:xfrm>
              <a:prstGeom prst="ellipse">
                <a:avLst/>
              </a:prstGeom>
              <a:solidFill>
                <a:srgbClr val="9FA1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grpSp>
        <p:pic>
          <p:nvPicPr>
            <p:cNvPr id="33" name="Picture 3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87705" y="3477433"/>
              <a:ext cx="588186" cy="604280"/>
            </a:xfrm>
            <a:prstGeom prst="rect">
              <a:avLst/>
            </a:prstGeom>
          </p:spPr>
        </p:pic>
      </p:grpSp>
      <p:grpSp>
        <p:nvGrpSpPr>
          <p:cNvPr id="6" name="Group 5"/>
          <p:cNvGrpSpPr/>
          <p:nvPr/>
        </p:nvGrpSpPr>
        <p:grpSpPr>
          <a:xfrm>
            <a:off x="1873144" y="730683"/>
            <a:ext cx="1537542" cy="1537538"/>
            <a:chOff x="3053431" y="3236763"/>
            <a:chExt cx="1085621" cy="1085619"/>
          </a:xfrm>
        </p:grpSpPr>
        <p:grpSp>
          <p:nvGrpSpPr>
            <p:cNvPr id="34" name="Group 33"/>
            <p:cNvGrpSpPr/>
            <p:nvPr/>
          </p:nvGrpSpPr>
          <p:grpSpPr>
            <a:xfrm>
              <a:off x="3053431" y="3236763"/>
              <a:ext cx="1085621" cy="1085619"/>
              <a:chOff x="410815" y="731330"/>
              <a:chExt cx="1331020" cy="1331018"/>
            </a:xfrm>
          </p:grpSpPr>
          <p:sp>
            <p:nvSpPr>
              <p:cNvPr id="35" name="Oval 34"/>
              <p:cNvSpPr>
                <a:spLocks noChangeAspect="1"/>
              </p:cNvSpPr>
              <p:nvPr/>
            </p:nvSpPr>
            <p:spPr>
              <a:xfrm>
                <a:off x="410815" y="731330"/>
                <a:ext cx="1331020" cy="1331018"/>
              </a:xfrm>
              <a:prstGeom prst="ellipse">
                <a:avLst/>
              </a:prstGeom>
              <a:solidFill>
                <a:srgbClr val="9FA1A4">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36" name="Oval 35"/>
              <p:cNvSpPr>
                <a:spLocks noChangeAspect="1"/>
              </p:cNvSpPr>
              <p:nvPr/>
            </p:nvSpPr>
            <p:spPr>
              <a:xfrm>
                <a:off x="523802" y="846806"/>
                <a:ext cx="1105048" cy="1105046"/>
              </a:xfrm>
              <a:prstGeom prst="ellipse">
                <a:avLst/>
              </a:prstGeom>
              <a:solidFill>
                <a:srgbClr val="9FA1A4">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37" name="Oval 36"/>
              <p:cNvSpPr>
                <a:spLocks noChangeAspect="1"/>
              </p:cNvSpPr>
              <p:nvPr/>
            </p:nvSpPr>
            <p:spPr>
              <a:xfrm>
                <a:off x="631701" y="954705"/>
                <a:ext cx="889248" cy="889248"/>
              </a:xfrm>
              <a:prstGeom prst="ellipse">
                <a:avLst/>
              </a:prstGeom>
              <a:solidFill>
                <a:srgbClr val="9FA1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gr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87071" y="3389091"/>
              <a:ext cx="622574" cy="639610"/>
            </a:xfrm>
            <a:prstGeom prst="rect">
              <a:avLst/>
            </a:prstGeom>
          </p:spPr>
        </p:pic>
      </p:grpSp>
      <p:grpSp>
        <p:nvGrpSpPr>
          <p:cNvPr id="7" name="Group 6"/>
          <p:cNvGrpSpPr/>
          <p:nvPr/>
        </p:nvGrpSpPr>
        <p:grpSpPr>
          <a:xfrm>
            <a:off x="3746340" y="730683"/>
            <a:ext cx="1537542" cy="1537538"/>
            <a:chOff x="4274075" y="3191593"/>
            <a:chExt cx="1085621" cy="1085619"/>
          </a:xfrm>
        </p:grpSpPr>
        <p:grpSp>
          <p:nvGrpSpPr>
            <p:cNvPr id="38" name="Group 37"/>
            <p:cNvGrpSpPr/>
            <p:nvPr/>
          </p:nvGrpSpPr>
          <p:grpSpPr>
            <a:xfrm>
              <a:off x="4274075" y="3191593"/>
              <a:ext cx="1085621" cy="1085619"/>
              <a:chOff x="410815" y="731330"/>
              <a:chExt cx="1331020" cy="1331018"/>
            </a:xfrm>
          </p:grpSpPr>
          <p:sp>
            <p:nvSpPr>
              <p:cNvPr id="39" name="Oval 38"/>
              <p:cNvSpPr>
                <a:spLocks noChangeAspect="1"/>
              </p:cNvSpPr>
              <p:nvPr/>
            </p:nvSpPr>
            <p:spPr>
              <a:xfrm>
                <a:off x="410815" y="731330"/>
                <a:ext cx="1331020" cy="1331018"/>
              </a:xfrm>
              <a:prstGeom prst="ellipse">
                <a:avLst/>
              </a:prstGeom>
              <a:solidFill>
                <a:srgbClr val="9FA1A4">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40" name="Oval 39"/>
              <p:cNvSpPr>
                <a:spLocks noChangeAspect="1"/>
              </p:cNvSpPr>
              <p:nvPr/>
            </p:nvSpPr>
            <p:spPr>
              <a:xfrm>
                <a:off x="523802" y="846806"/>
                <a:ext cx="1105048" cy="1105046"/>
              </a:xfrm>
              <a:prstGeom prst="ellipse">
                <a:avLst/>
              </a:prstGeom>
              <a:solidFill>
                <a:srgbClr val="9FA1A4">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41" name="Oval 40"/>
              <p:cNvSpPr>
                <a:spLocks noChangeAspect="1"/>
              </p:cNvSpPr>
              <p:nvPr/>
            </p:nvSpPr>
            <p:spPr>
              <a:xfrm>
                <a:off x="631701" y="954705"/>
                <a:ext cx="889248" cy="889248"/>
              </a:xfrm>
              <a:prstGeom prst="ellipse">
                <a:avLst/>
              </a:prstGeom>
              <a:solidFill>
                <a:srgbClr val="9FA1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grpSp>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526338" y="3413499"/>
              <a:ext cx="575058" cy="590794"/>
            </a:xfrm>
            <a:prstGeom prst="rect">
              <a:avLst/>
            </a:prstGeom>
          </p:spPr>
        </p:pic>
      </p:grpSp>
      <p:sp>
        <p:nvSpPr>
          <p:cNvPr id="8" name="TextBox 7"/>
          <p:cNvSpPr txBox="1"/>
          <p:nvPr/>
        </p:nvSpPr>
        <p:spPr>
          <a:xfrm>
            <a:off x="3876858" y="2382365"/>
            <a:ext cx="1282383" cy="307777"/>
          </a:xfrm>
          <a:prstGeom prst="rect">
            <a:avLst/>
          </a:prstGeom>
          <a:noFill/>
        </p:spPr>
        <p:txBody>
          <a:bodyPr wrap="square" rtlCol="0">
            <a:spAutoFit/>
          </a:bodyPr>
          <a:lstStyle/>
          <a:p>
            <a:pPr algn="ctr"/>
            <a:r>
              <a:rPr lang="en-US" sz="1400" b="1" dirty="0">
                <a:solidFill>
                  <a:srgbClr val="00AEEF"/>
                </a:solidFill>
                <a:latin typeface="Calibri" charset="0"/>
                <a:ea typeface="Calibri" charset="0"/>
                <a:cs typeface="Calibri" charset="0"/>
              </a:rPr>
              <a:t>15</a:t>
            </a:r>
            <a:r>
              <a:rPr lang="en-US" sz="1400" b="1" dirty="0">
                <a:latin typeface="Calibri" charset="0"/>
                <a:ea typeface="Calibri" charset="0"/>
                <a:cs typeface="Calibri" charset="0"/>
              </a:rPr>
              <a:t> </a:t>
            </a:r>
            <a:r>
              <a:rPr lang="en-US" sz="1400" b="1" dirty="0">
                <a:solidFill>
                  <a:srgbClr val="005984"/>
                </a:solidFill>
                <a:latin typeface="Calibri" charset="0"/>
                <a:ea typeface="Calibri" charset="0"/>
                <a:cs typeface="Calibri" charset="0"/>
              </a:rPr>
              <a:t>YEARS</a:t>
            </a:r>
          </a:p>
        </p:txBody>
      </p:sp>
      <p:sp>
        <p:nvSpPr>
          <p:cNvPr id="42" name="TextBox 41"/>
          <p:cNvSpPr txBox="1"/>
          <p:nvPr/>
        </p:nvSpPr>
        <p:spPr>
          <a:xfrm>
            <a:off x="5690057" y="2394787"/>
            <a:ext cx="1426542" cy="307777"/>
          </a:xfrm>
          <a:prstGeom prst="rect">
            <a:avLst/>
          </a:prstGeom>
          <a:noFill/>
        </p:spPr>
        <p:txBody>
          <a:bodyPr wrap="square" rtlCol="0">
            <a:spAutoFit/>
          </a:bodyPr>
          <a:lstStyle/>
          <a:p>
            <a:pPr algn="ctr"/>
            <a:r>
              <a:rPr lang="en-US" sz="1400" b="1" dirty="0">
                <a:solidFill>
                  <a:srgbClr val="00AEEF"/>
                </a:solidFill>
                <a:latin typeface="Calibri" charset="0"/>
                <a:ea typeface="Calibri" charset="0"/>
                <a:cs typeface="Calibri" charset="0"/>
              </a:rPr>
              <a:t>+20 </a:t>
            </a:r>
            <a:r>
              <a:rPr lang="en-US" sz="1400" b="1" dirty="0">
                <a:solidFill>
                  <a:srgbClr val="005984"/>
                </a:solidFill>
                <a:latin typeface="Calibri" charset="0"/>
                <a:ea typeface="Calibri" charset="0"/>
                <a:cs typeface="Calibri" charset="0"/>
              </a:rPr>
              <a:t>COUNTRIES</a:t>
            </a:r>
          </a:p>
        </p:txBody>
      </p:sp>
      <p:sp>
        <p:nvSpPr>
          <p:cNvPr id="43" name="TextBox 42"/>
          <p:cNvSpPr txBox="1"/>
          <p:nvPr/>
        </p:nvSpPr>
        <p:spPr>
          <a:xfrm>
            <a:off x="1928644" y="2394787"/>
            <a:ext cx="1426542" cy="307777"/>
          </a:xfrm>
          <a:prstGeom prst="rect">
            <a:avLst/>
          </a:prstGeom>
          <a:noFill/>
        </p:spPr>
        <p:txBody>
          <a:bodyPr wrap="square" rtlCol="0">
            <a:spAutoFit/>
          </a:bodyPr>
          <a:lstStyle/>
          <a:p>
            <a:pPr algn="ctr"/>
            <a:r>
              <a:rPr lang="en-US" sz="1400" b="1" dirty="0">
                <a:solidFill>
                  <a:srgbClr val="00AEEF"/>
                </a:solidFill>
                <a:latin typeface="Calibri" charset="0"/>
                <a:ea typeface="Calibri" charset="0"/>
                <a:cs typeface="Calibri" charset="0"/>
              </a:rPr>
              <a:t>24 000 </a:t>
            </a:r>
            <a:r>
              <a:rPr lang="en-US" sz="1400" b="1" dirty="0">
                <a:solidFill>
                  <a:srgbClr val="005984"/>
                </a:solidFill>
                <a:latin typeface="Calibri" charset="0"/>
                <a:ea typeface="Calibri" charset="0"/>
                <a:cs typeface="Calibri" charset="0"/>
              </a:rPr>
              <a:t>USERS</a:t>
            </a:r>
          </a:p>
        </p:txBody>
      </p:sp>
    </p:spTree>
    <p:extLst>
      <p:ext uri="{BB962C8B-B14F-4D97-AF65-F5344CB8AC3E}">
        <p14:creationId xmlns:p14="http://schemas.microsoft.com/office/powerpoint/2010/main" val="203947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323850" y="228850"/>
            <a:ext cx="7886700" cy="205335"/>
          </a:xfrm>
        </p:spPr>
        <p:txBody>
          <a:bodyPr>
            <a:normAutofit fontScale="90000"/>
          </a:bodyPr>
          <a:lstStyle/>
          <a:p>
            <a:r>
              <a:rPr lang="en-US" dirty="0" smtClean="0"/>
              <a:t>Smollan trade partners </a:t>
            </a:r>
            <a:r>
              <a:rPr lang="en-US" dirty="0"/>
              <a:t>ownership structure</a:t>
            </a:r>
          </a:p>
        </p:txBody>
      </p:sp>
      <p:pic>
        <p:nvPicPr>
          <p:cNvPr id="30" name="Picture 29" descr="Screen Shot 2015-04-20 at 3.04.32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46924" y="3477820"/>
            <a:ext cx="2409251" cy="985603"/>
          </a:xfrm>
          <a:prstGeom prst="rect">
            <a:avLst/>
          </a:prstGeom>
        </p:spPr>
      </p:pic>
      <p:pic>
        <p:nvPicPr>
          <p:cNvPr id="3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94916" y="502506"/>
            <a:ext cx="1787989" cy="998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45892" y="862546"/>
            <a:ext cx="1997915" cy="660665"/>
          </a:xfrm>
          <a:prstGeom prst="rect">
            <a:avLst/>
          </a:prstGeom>
        </p:spPr>
      </p:pic>
      <p:sp>
        <p:nvSpPr>
          <p:cNvPr id="33" name="Rounded Rectangle 32"/>
          <p:cNvSpPr/>
          <p:nvPr/>
        </p:nvSpPr>
        <p:spPr>
          <a:xfrm>
            <a:off x="819400" y="1597500"/>
            <a:ext cx="1880391" cy="198177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773884" y="1652374"/>
            <a:ext cx="1997915" cy="2023631"/>
          </a:xfrm>
          <a:prstGeom prst="rect">
            <a:avLst/>
          </a:prstGeom>
          <a:noFill/>
        </p:spPr>
        <p:txBody>
          <a:bodyPr wrap="square" rtlCol="0">
            <a:spAutoFit/>
          </a:bodyPr>
          <a:lstStyle/>
          <a:p>
            <a:pPr algn="ctr"/>
            <a:r>
              <a:rPr lang="en-US" sz="1400" dirty="0" smtClean="0"/>
              <a:t>Over 80 years field marketing experience</a:t>
            </a:r>
          </a:p>
          <a:p>
            <a:pPr algn="ctr"/>
            <a:endParaRPr lang="en-US" sz="1400" dirty="0" smtClean="0"/>
          </a:p>
          <a:p>
            <a:pPr algn="ctr"/>
            <a:r>
              <a:rPr lang="en-US" sz="1400" dirty="0" smtClean="0"/>
              <a:t>Operating over 5 continents</a:t>
            </a:r>
          </a:p>
          <a:p>
            <a:pPr algn="ctr"/>
            <a:endParaRPr lang="en-US" sz="1400" dirty="0" smtClean="0"/>
          </a:p>
          <a:p>
            <a:pPr algn="ctr"/>
            <a:r>
              <a:rPr lang="en-US" sz="1400" dirty="0" smtClean="0"/>
              <a:t>Employing over 70,000 staff</a:t>
            </a:r>
          </a:p>
          <a:p>
            <a:endParaRPr lang="en-US" dirty="0"/>
          </a:p>
        </p:txBody>
      </p:sp>
      <p:sp>
        <p:nvSpPr>
          <p:cNvPr id="35" name="Rounded Rectangle 34"/>
          <p:cNvSpPr/>
          <p:nvPr/>
        </p:nvSpPr>
        <p:spPr>
          <a:xfrm>
            <a:off x="3843736" y="1597500"/>
            <a:ext cx="1880391" cy="198177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3798220" y="1662298"/>
            <a:ext cx="1997915" cy="1808187"/>
          </a:xfrm>
          <a:prstGeom prst="rect">
            <a:avLst/>
          </a:prstGeom>
          <a:noFill/>
        </p:spPr>
        <p:txBody>
          <a:bodyPr wrap="square" rtlCol="0">
            <a:spAutoFit/>
          </a:bodyPr>
          <a:lstStyle/>
          <a:p>
            <a:pPr algn="ctr"/>
            <a:r>
              <a:rPr lang="en-US" sz="1400" dirty="0" smtClean="0"/>
              <a:t>Networked extensively into the Australian Grocery Market</a:t>
            </a:r>
          </a:p>
          <a:p>
            <a:pPr algn="ctr"/>
            <a:endParaRPr lang="en-US" sz="1400" dirty="0"/>
          </a:p>
          <a:p>
            <a:pPr algn="ctr"/>
            <a:r>
              <a:rPr lang="en-US" sz="1400" dirty="0" smtClean="0"/>
              <a:t>Deep understanding of what manufacturers &amp; retailers value</a:t>
            </a:r>
          </a:p>
          <a:p>
            <a:endParaRPr lang="en-US" dirty="0"/>
          </a:p>
        </p:txBody>
      </p:sp>
      <p:sp>
        <p:nvSpPr>
          <p:cNvPr id="37" name="Rounded Rectangle 36"/>
          <p:cNvSpPr/>
          <p:nvPr/>
        </p:nvSpPr>
        <p:spPr>
          <a:xfrm>
            <a:off x="6868072" y="1597500"/>
            <a:ext cx="1880391" cy="198177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6822556" y="1642452"/>
            <a:ext cx="1997915" cy="2554545"/>
          </a:xfrm>
          <a:prstGeom prst="rect">
            <a:avLst/>
          </a:prstGeom>
          <a:noFill/>
        </p:spPr>
        <p:txBody>
          <a:bodyPr wrap="square" rtlCol="0">
            <a:spAutoFit/>
          </a:bodyPr>
          <a:lstStyle/>
          <a:p>
            <a:pPr algn="ctr"/>
            <a:r>
              <a:rPr lang="en-US" sz="1400" dirty="0" smtClean="0"/>
              <a:t>Australasia’s leading marketing content &amp; communications group</a:t>
            </a:r>
          </a:p>
          <a:p>
            <a:pPr algn="ctr"/>
            <a:endParaRPr lang="en-US" sz="1400" dirty="0" smtClean="0"/>
          </a:p>
          <a:p>
            <a:pPr algn="ctr"/>
            <a:r>
              <a:rPr lang="en-US" sz="1400" dirty="0" smtClean="0"/>
              <a:t>ASX Listed since 1993</a:t>
            </a:r>
          </a:p>
          <a:p>
            <a:pPr algn="ctr"/>
            <a:endParaRPr lang="en-US" sz="1400" dirty="0"/>
          </a:p>
          <a:p>
            <a:pPr algn="ctr"/>
            <a:r>
              <a:rPr lang="en-US" sz="1400" dirty="0" smtClean="0"/>
              <a:t>Formally John Singleton Advertising</a:t>
            </a:r>
            <a:endParaRPr lang="en-US" sz="1400" dirty="0"/>
          </a:p>
          <a:p>
            <a:pPr algn="ctr"/>
            <a:endParaRPr lang="en-US" sz="1600" dirty="0" smtClean="0"/>
          </a:p>
          <a:p>
            <a:pPr algn="ctr"/>
            <a:endParaRPr lang="en-US" sz="1600" dirty="0"/>
          </a:p>
          <a:p>
            <a:pPr algn="ctr"/>
            <a:endParaRPr lang="en-US" sz="1600" dirty="0"/>
          </a:p>
        </p:txBody>
      </p:sp>
      <p:pic>
        <p:nvPicPr>
          <p:cNvPr id="39" name="Picture 3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871926" y="1004034"/>
            <a:ext cx="1897485" cy="457727"/>
          </a:xfrm>
          <a:prstGeom prst="rect">
            <a:avLst/>
          </a:prstGeom>
        </p:spPr>
      </p:pic>
    </p:spTree>
    <p:extLst>
      <p:ext uri="{BB962C8B-B14F-4D97-AF65-F5344CB8AC3E}">
        <p14:creationId xmlns:p14="http://schemas.microsoft.com/office/powerpoint/2010/main" val="8857760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4046" y="199655"/>
            <a:ext cx="7050531" cy="289928"/>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300" cap="all" dirty="0" smtClean="0">
                <a:solidFill>
                  <a:srgbClr val="00AEEF"/>
                </a:solidFill>
              </a:rPr>
              <a:t>BEST </a:t>
            </a:r>
            <a:r>
              <a:rPr lang="en-US" sz="1300" cap="all" dirty="0">
                <a:solidFill>
                  <a:srgbClr val="00AEEF"/>
                </a:solidFill>
              </a:rPr>
              <a:t>PRACTICE | </a:t>
            </a:r>
            <a:r>
              <a:rPr lang="en-ZA" sz="1300" cap="all" dirty="0">
                <a:solidFill>
                  <a:srgbClr val="00AEEF"/>
                </a:solidFill>
              </a:rPr>
              <a:t>Reporting and data insights</a:t>
            </a:r>
          </a:p>
        </p:txBody>
      </p:sp>
      <p:graphicFrame>
        <p:nvGraphicFramePr>
          <p:cNvPr id="3" name="Diagram 2"/>
          <p:cNvGraphicFramePr/>
          <p:nvPr>
            <p:extLst>
              <p:ext uri="{D42A27DB-BD31-4B8C-83A1-F6EECF244321}">
                <p14:modId xmlns:p14="http://schemas.microsoft.com/office/powerpoint/2010/main" val="3029201501"/>
              </p:ext>
            </p:extLst>
          </p:nvPr>
        </p:nvGraphicFramePr>
        <p:xfrm>
          <a:off x="1668863" y="1080654"/>
          <a:ext cx="5590920" cy="2888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0021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935728" y="755222"/>
            <a:ext cx="1550428" cy="1550428"/>
          </a:xfrm>
          <a:prstGeom prst="ellipse">
            <a:avLst/>
          </a:prstGeom>
          <a:solidFill>
            <a:schemeClr val="bg1"/>
          </a:solidFill>
          <a:ln w="38100">
            <a:solidFill>
              <a:srgbClr val="00AE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 name="Shape 374"/>
          <p:cNvSpPr txBox="1">
            <a:spLocks/>
          </p:cNvSpPr>
          <p:nvPr/>
        </p:nvSpPr>
        <p:spPr>
          <a:xfrm>
            <a:off x="373087" y="153945"/>
            <a:ext cx="6264696" cy="405000"/>
          </a:xfrm>
          <a:prstGeom prst="rect">
            <a:avLst/>
          </a:prstGeom>
          <a:noFill/>
          <a:ln>
            <a:noFill/>
          </a:ln>
        </p:spPr>
        <p:txBody>
          <a:bodyPr lIns="27000" tIns="27000" rIns="27000" bIns="27000"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buClr>
                <a:srgbClr val="00AEEF"/>
              </a:buClr>
              <a:buSzPct val="25000"/>
            </a:pPr>
            <a:r>
              <a:rPr lang="en-US" sz="1300" cap="all" dirty="0" smtClean="0">
                <a:solidFill>
                  <a:srgbClr val="00AEEF"/>
                </a:solidFill>
              </a:rPr>
              <a:t>BEST </a:t>
            </a:r>
            <a:r>
              <a:rPr lang="en-US" sz="1300" cap="all" dirty="0">
                <a:solidFill>
                  <a:srgbClr val="00AEEF"/>
                </a:solidFill>
              </a:rPr>
              <a:t>PRACTICE | </a:t>
            </a:r>
            <a:r>
              <a:rPr lang="en-ZA" sz="1300" cap="all" dirty="0">
                <a:solidFill>
                  <a:srgbClr val="00AEEF"/>
                </a:solidFill>
                <a:ea typeface="Calibri"/>
                <a:cs typeface="Calibri"/>
                <a:sym typeface="Calibri"/>
              </a:rPr>
              <a:t>Reporting and data insights</a:t>
            </a:r>
          </a:p>
        </p:txBody>
      </p:sp>
      <p:pic>
        <p:nvPicPr>
          <p:cNvPr id="4" name="Shape 375"/>
          <p:cNvPicPr preferRelativeResize="0"/>
          <p:nvPr/>
        </p:nvPicPr>
        <p:blipFill rotWithShape="1">
          <a:blip r:embed="rId2" cstate="email">
            <a:alphaModFix/>
            <a:extLst>
              <a:ext uri="{28A0092B-C50C-407E-A947-70E740481C1C}">
                <a14:useLocalDpi xmlns:a14="http://schemas.microsoft.com/office/drawing/2010/main" val="0"/>
              </a:ext>
            </a:extLst>
          </a:blip>
          <a:srcRect/>
          <a:stretch/>
        </p:blipFill>
        <p:spPr>
          <a:xfrm>
            <a:off x="1170421" y="1116964"/>
            <a:ext cx="1081043" cy="806624"/>
          </a:xfrm>
          <a:prstGeom prst="rect">
            <a:avLst/>
          </a:prstGeom>
          <a:noFill/>
          <a:ln>
            <a:noFill/>
          </a:ln>
        </p:spPr>
      </p:pic>
      <p:sp>
        <p:nvSpPr>
          <p:cNvPr id="5" name="Shape 377"/>
          <p:cNvSpPr txBox="1"/>
          <p:nvPr/>
        </p:nvSpPr>
        <p:spPr>
          <a:xfrm>
            <a:off x="2848338" y="755222"/>
            <a:ext cx="3176542" cy="2706510"/>
          </a:xfrm>
          <a:prstGeom prst="rect">
            <a:avLst/>
          </a:prstGeom>
          <a:noFill/>
          <a:ln>
            <a:noFill/>
          </a:ln>
        </p:spPr>
        <p:txBody>
          <a:bodyPr lIns="68569" tIns="34275" rIns="68569" bIns="34275" anchor="t" anchorCtr="0">
            <a:noAutofit/>
          </a:bodyPr>
          <a:lstStyle/>
          <a:p>
            <a:pPr marL="214313" indent="-214313">
              <a:buClr>
                <a:schemeClr val="dk1"/>
              </a:buClr>
            </a:pPr>
            <a:endParaRPr sz="1000" dirty="0">
              <a:latin typeface="Calibri"/>
              <a:ea typeface="Calibri"/>
              <a:cs typeface="Calibri"/>
              <a:sym typeface="Calibri"/>
            </a:endParaRPr>
          </a:p>
          <a:p>
            <a:pPr>
              <a:buSzPct val="25000"/>
            </a:pPr>
            <a:r>
              <a:rPr lang="en-ZA" sz="1800" cap="all" dirty="0">
                <a:solidFill>
                  <a:srgbClr val="0F5C85"/>
                </a:solidFill>
                <a:latin typeface="+mj-lt"/>
                <a:ea typeface="Calibri"/>
                <a:cs typeface="Calibri"/>
                <a:sym typeface="Calibri"/>
              </a:rPr>
              <a:t>Reporting Benefits</a:t>
            </a:r>
          </a:p>
          <a:p>
            <a:endParaRPr sz="1000" b="1" dirty="0">
              <a:latin typeface="Calibri"/>
              <a:ea typeface="Calibri"/>
              <a:cs typeface="Calibri"/>
              <a:sym typeface="Calibri"/>
            </a:endParaRPr>
          </a:p>
          <a:p>
            <a:pPr marL="171450" indent="-171450">
              <a:lnSpc>
                <a:spcPct val="150000"/>
              </a:lnSpc>
              <a:buClr>
                <a:schemeClr val="tx1"/>
              </a:buClr>
              <a:buSzPct val="80000"/>
              <a:buFont typeface="Arial" charset="0"/>
              <a:buChar char="•"/>
            </a:pPr>
            <a:r>
              <a:rPr lang="en-ZA" sz="1100" dirty="0">
                <a:latin typeface="Calibri"/>
                <a:ea typeface="Calibri"/>
                <a:cs typeface="Calibri"/>
                <a:sym typeface="Calibri"/>
              </a:rPr>
              <a:t>Task-specific reporting putting business users in the drivers seat</a:t>
            </a:r>
            <a:endParaRPr sz="1100" dirty="0">
              <a:latin typeface="Calibri"/>
              <a:ea typeface="Calibri"/>
              <a:cs typeface="Calibri"/>
              <a:sym typeface="Calibri"/>
            </a:endParaRPr>
          </a:p>
          <a:p>
            <a:pPr marL="171450" indent="-171450">
              <a:lnSpc>
                <a:spcPct val="150000"/>
              </a:lnSpc>
              <a:buClr>
                <a:schemeClr val="tx1"/>
              </a:buClr>
              <a:buSzPct val="80000"/>
              <a:buFont typeface="Arial" charset="0"/>
              <a:buChar char="•"/>
            </a:pPr>
            <a:r>
              <a:rPr lang="en-ZA" sz="1100" dirty="0">
                <a:latin typeface="Calibri"/>
                <a:ea typeface="Calibri"/>
                <a:cs typeface="Calibri"/>
                <a:sym typeface="Calibri"/>
              </a:rPr>
              <a:t>Quick response to market forces and minimize manual efforts</a:t>
            </a:r>
            <a:endParaRPr sz="1100" dirty="0">
              <a:latin typeface="Calibri"/>
              <a:ea typeface="Calibri"/>
              <a:cs typeface="Calibri"/>
              <a:sym typeface="Calibri"/>
            </a:endParaRPr>
          </a:p>
          <a:p>
            <a:pPr marL="171450" indent="-171450">
              <a:lnSpc>
                <a:spcPct val="150000"/>
              </a:lnSpc>
              <a:buClr>
                <a:schemeClr val="tx1"/>
              </a:buClr>
              <a:buSzPct val="80000"/>
              <a:buFont typeface="Arial" charset="0"/>
              <a:buChar char="•"/>
            </a:pPr>
            <a:r>
              <a:rPr lang="en-ZA" sz="1100" dirty="0">
                <a:latin typeface="Calibri"/>
                <a:ea typeface="Calibri"/>
                <a:cs typeface="Calibri"/>
                <a:sym typeface="Calibri"/>
              </a:rPr>
              <a:t>Provide </a:t>
            </a:r>
            <a:r>
              <a:rPr lang="en-ZA" sz="1100" dirty="0" smtClean="0">
                <a:latin typeface="Calibri"/>
                <a:ea typeface="Calibri"/>
                <a:cs typeface="Calibri"/>
                <a:sym typeface="Calibri"/>
              </a:rPr>
              <a:t>Syncronised access </a:t>
            </a:r>
            <a:r>
              <a:rPr lang="en-ZA" sz="1100" dirty="0">
                <a:latin typeface="Calibri"/>
                <a:ea typeface="Calibri"/>
                <a:cs typeface="Calibri"/>
                <a:sym typeface="Calibri"/>
              </a:rPr>
              <a:t>to store performance</a:t>
            </a:r>
            <a:endParaRPr sz="1100" dirty="0">
              <a:latin typeface="Calibri"/>
              <a:ea typeface="Calibri"/>
              <a:cs typeface="Calibri"/>
              <a:sym typeface="Calibri"/>
            </a:endParaRPr>
          </a:p>
          <a:p>
            <a:pPr marL="171450" indent="-171450">
              <a:lnSpc>
                <a:spcPct val="150000"/>
              </a:lnSpc>
              <a:buClr>
                <a:schemeClr val="tx1"/>
              </a:buClr>
              <a:buSzPct val="80000"/>
              <a:buFont typeface="Arial" charset="0"/>
              <a:buChar char="•"/>
            </a:pPr>
            <a:r>
              <a:rPr lang="en-ZA" sz="1100" dirty="0">
                <a:latin typeface="Calibri"/>
                <a:ea typeface="Calibri"/>
                <a:cs typeface="Calibri"/>
                <a:sym typeface="Calibri"/>
              </a:rPr>
              <a:t>Enabling social decision-making through secure, real time collaboration</a:t>
            </a:r>
            <a:endParaRPr sz="1100" dirty="0">
              <a:latin typeface="Calibri"/>
              <a:ea typeface="Calibri"/>
              <a:cs typeface="Calibri"/>
              <a:sym typeface="Calibri"/>
            </a:endParaRPr>
          </a:p>
          <a:p>
            <a:pPr marL="171450" indent="-171450">
              <a:lnSpc>
                <a:spcPct val="150000"/>
              </a:lnSpc>
              <a:buClr>
                <a:schemeClr val="tx1"/>
              </a:buClr>
              <a:buSzPct val="80000"/>
              <a:buFont typeface="Arial" charset="0"/>
              <a:buChar char="•"/>
            </a:pPr>
            <a:r>
              <a:rPr lang="en-ZA" sz="1100" dirty="0">
                <a:latin typeface="Calibri"/>
                <a:ea typeface="Calibri"/>
                <a:cs typeface="Calibri"/>
                <a:sym typeface="Calibri"/>
              </a:rPr>
              <a:t>Call visit compliance &amp; quality of call feedback</a:t>
            </a:r>
            <a:endParaRPr sz="1100" dirty="0">
              <a:latin typeface="Calibri"/>
              <a:ea typeface="Calibri"/>
              <a:cs typeface="Calibri"/>
              <a:sym typeface="Calibri"/>
            </a:endParaRPr>
          </a:p>
          <a:p>
            <a:pPr marL="171450" indent="-171450">
              <a:lnSpc>
                <a:spcPct val="150000"/>
              </a:lnSpc>
              <a:buClr>
                <a:schemeClr val="tx1"/>
              </a:buClr>
              <a:buSzPct val="80000"/>
              <a:buFont typeface="Arial" charset="0"/>
              <a:buChar char="•"/>
            </a:pPr>
            <a:r>
              <a:rPr lang="en-ZA" sz="1100" dirty="0">
                <a:latin typeface="Calibri"/>
                <a:ea typeface="Calibri"/>
                <a:cs typeface="Calibri"/>
                <a:sym typeface="Calibri"/>
              </a:rPr>
              <a:t>Data ingestion </a:t>
            </a:r>
          </a:p>
          <a:p>
            <a:pPr marL="214313" indent="-214313">
              <a:lnSpc>
                <a:spcPct val="150000"/>
              </a:lnSpc>
              <a:buClr>
                <a:schemeClr val="dk1"/>
              </a:buClr>
              <a:buFont typeface="Arial" charset="0"/>
              <a:buChar char="•"/>
            </a:pPr>
            <a:endParaRPr sz="1100" dirty="0">
              <a:latin typeface="Calibri"/>
              <a:ea typeface="Calibri"/>
              <a:cs typeface="Calibri"/>
              <a:sym typeface="Calibri"/>
            </a:endParaRPr>
          </a:p>
          <a:p>
            <a:pPr marL="171450" indent="-171450">
              <a:buFont typeface="Arial" charset="0"/>
              <a:buChar char="•"/>
            </a:pPr>
            <a:endParaRPr sz="1100" dirty="0">
              <a:latin typeface="Calibri"/>
              <a:ea typeface="Calibri"/>
              <a:cs typeface="Calibri"/>
              <a:sym typeface="Calibri"/>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61034" y="584504"/>
            <a:ext cx="2280046" cy="1339084"/>
          </a:xfrm>
          <a:prstGeom prst="rect">
            <a:avLst/>
          </a:prstGeom>
          <a:ln w="28575">
            <a:solidFill>
              <a:schemeClr val="tx1"/>
            </a:solidFill>
          </a:ln>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61033" y="3334066"/>
            <a:ext cx="2280046" cy="1078714"/>
          </a:xfrm>
          <a:prstGeom prst="rect">
            <a:avLst/>
          </a:prstGeom>
          <a:ln w="19050">
            <a:solidFill>
              <a:schemeClr val="tx1"/>
            </a:solidFill>
          </a:ln>
        </p:spPr>
      </p:pic>
      <p:grpSp>
        <p:nvGrpSpPr>
          <p:cNvPr id="10" name="Group 9"/>
          <p:cNvGrpSpPr/>
          <p:nvPr/>
        </p:nvGrpSpPr>
        <p:grpSpPr>
          <a:xfrm>
            <a:off x="6361033" y="2019168"/>
            <a:ext cx="2280046" cy="1219318"/>
            <a:chOff x="1898935" y="1706564"/>
            <a:chExt cx="3213000" cy="1718241"/>
          </a:xfrm>
        </p:grpSpPr>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98935" y="1706564"/>
              <a:ext cx="3213000" cy="1718241"/>
            </a:xfrm>
            <a:prstGeom prst="rect">
              <a:avLst/>
            </a:prstGeom>
            <a:ln w="19050">
              <a:solidFill>
                <a:schemeClr val="tx1"/>
              </a:solidFill>
            </a:ln>
          </p:spPr>
        </p:pic>
        <p:sp>
          <p:nvSpPr>
            <p:cNvPr id="9" name="Rectangle 8"/>
            <p:cNvSpPr/>
            <p:nvPr/>
          </p:nvSpPr>
          <p:spPr>
            <a:xfrm>
              <a:off x="3910519" y="1706564"/>
              <a:ext cx="479898" cy="167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0553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WHAT?</a:t>
            </a:r>
          </a:p>
        </p:txBody>
      </p:sp>
      <p:sp>
        <p:nvSpPr>
          <p:cNvPr id="6" name="Text Placeholder 5"/>
          <p:cNvSpPr>
            <a:spLocks noGrp="1"/>
          </p:cNvSpPr>
          <p:nvPr>
            <p:ph type="body" sz="quarter" idx="11"/>
          </p:nvPr>
        </p:nvSpPr>
        <p:spPr>
          <a:xfrm>
            <a:off x="309476" y="2254682"/>
            <a:ext cx="4861963" cy="519412"/>
          </a:xfrm>
        </p:spPr>
        <p:txBody>
          <a:bodyPr/>
          <a:lstStyle/>
          <a:p>
            <a:r>
              <a:rPr lang="en-US" sz="3000" cap="none" dirty="0"/>
              <a:t>Additional Service Offerings</a:t>
            </a:r>
          </a:p>
        </p:txBody>
      </p:sp>
    </p:spTree>
    <p:extLst>
      <p:ext uri="{BB962C8B-B14F-4D97-AF65-F5344CB8AC3E}">
        <p14:creationId xmlns:p14="http://schemas.microsoft.com/office/powerpoint/2010/main" val="977144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152274" y="655215"/>
            <a:ext cx="6483296" cy="3617913"/>
          </a:xfrm>
          <a:prstGeom prst="rect">
            <a:avLst/>
          </a:prstGeom>
        </p:spPr>
        <p:txBody>
          <a:bodyPr>
            <a:normAutofit/>
          </a:bodyPr>
          <a:lstStyle/>
          <a:p>
            <a:pPr marL="0" indent="0">
              <a:buNone/>
            </a:pPr>
            <a:r>
              <a:rPr lang="en-ZA" sz="1400" dirty="0" smtClean="0">
                <a:solidFill>
                  <a:srgbClr val="002447"/>
                </a:solidFill>
              </a:rPr>
              <a:t>Through WPPAUNZ we utlise Markitforce for all out POS storage &amp; dispatch to field teams</a:t>
            </a:r>
            <a:endParaRPr lang="en-ZA" sz="1400" dirty="0">
              <a:solidFill>
                <a:srgbClr val="002447"/>
              </a:solidFill>
            </a:endParaRPr>
          </a:p>
          <a:p>
            <a:r>
              <a:rPr lang="en-ZA" sz="1400" dirty="0" smtClean="0">
                <a:solidFill>
                  <a:srgbClr val="002447"/>
                </a:solidFill>
              </a:rPr>
              <a:t>Warehouse locations Nationallally, including Cool Rooms</a:t>
            </a:r>
            <a:endParaRPr lang="en-ZA" sz="1400" dirty="0">
              <a:solidFill>
                <a:srgbClr val="002447"/>
              </a:solidFill>
            </a:endParaRPr>
          </a:p>
          <a:p>
            <a:r>
              <a:rPr lang="en-ZA" sz="1400" dirty="0" smtClean="0">
                <a:solidFill>
                  <a:srgbClr val="002447"/>
                </a:solidFill>
              </a:rPr>
              <a:t>Intergrated application to our field team </a:t>
            </a:r>
            <a:r>
              <a:rPr lang="mr-IN" sz="1400" dirty="0" smtClean="0">
                <a:solidFill>
                  <a:srgbClr val="002447"/>
                </a:solidFill>
              </a:rPr>
              <a:t>–</a:t>
            </a:r>
            <a:r>
              <a:rPr lang="en-ZA" sz="1400" dirty="0" smtClean="0">
                <a:solidFill>
                  <a:srgbClr val="002447"/>
                </a:solidFill>
              </a:rPr>
              <a:t> MarkitEzy for ordering of POS materials whilst in store</a:t>
            </a:r>
            <a:endParaRPr lang="en-ZA" sz="1400" dirty="0">
              <a:solidFill>
                <a:srgbClr val="002447"/>
              </a:solidFill>
            </a:endParaRPr>
          </a:p>
          <a:p>
            <a:r>
              <a:rPr lang="en-ZA" sz="1400" dirty="0" smtClean="0">
                <a:solidFill>
                  <a:srgbClr val="002447"/>
                </a:solidFill>
              </a:rPr>
              <a:t>Further intergrated into Active Display who can develop and produce POS materials</a:t>
            </a:r>
            <a:endParaRPr lang="en-ZA" sz="1400" dirty="0">
              <a:solidFill>
                <a:srgbClr val="002447"/>
              </a:solidFill>
            </a:endParaRPr>
          </a:p>
        </p:txBody>
      </p:sp>
      <p:sp>
        <p:nvSpPr>
          <p:cNvPr id="2" name="Title 1"/>
          <p:cNvSpPr>
            <a:spLocks noGrp="1"/>
          </p:cNvSpPr>
          <p:nvPr>
            <p:ph type="title" idx="4294967295"/>
          </p:nvPr>
        </p:nvSpPr>
        <p:spPr>
          <a:xfrm>
            <a:off x="335280" y="206375"/>
            <a:ext cx="7886700" cy="204788"/>
          </a:xfrm>
          <a:prstGeom prst="rect">
            <a:avLst/>
          </a:prstGeom>
        </p:spPr>
        <p:txBody>
          <a:bodyPr>
            <a:normAutofit fontScale="90000"/>
          </a:bodyPr>
          <a:lstStyle/>
          <a:p>
            <a:r>
              <a:rPr lang="en-ZA" sz="1400" dirty="0">
                <a:solidFill>
                  <a:srgbClr val="00AEEF"/>
                </a:solidFill>
              </a:rPr>
              <a:t>INTEGRATED POS MANAGEMENT SOLUTION</a:t>
            </a:r>
          </a:p>
        </p:txBody>
      </p:sp>
      <p:pic>
        <p:nvPicPr>
          <p:cNvPr id="8" name="Picture 7" descr="Unknown.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74000" y="2393809"/>
            <a:ext cx="2045398" cy="1879319"/>
          </a:xfrm>
          <a:prstGeom prst="rect">
            <a:avLst/>
          </a:prstGeom>
        </p:spPr>
      </p:pic>
      <p:pic>
        <p:nvPicPr>
          <p:cNvPr id="9" name="Picture 8" descr="Unknow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53370" y="2778870"/>
            <a:ext cx="3162724" cy="1177427"/>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85440" y="2393809"/>
            <a:ext cx="2479246" cy="1899229"/>
          </a:xfrm>
          <a:prstGeom prst="rect">
            <a:avLst/>
          </a:prstGeom>
        </p:spPr>
      </p:pic>
    </p:spTree>
    <p:extLst>
      <p:ext uri="{BB962C8B-B14F-4D97-AF65-F5344CB8AC3E}">
        <p14:creationId xmlns:p14="http://schemas.microsoft.com/office/powerpoint/2010/main" val="3710466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3086" cy="5143500"/>
          </a:xfrm>
          <a:prstGeom prst="rect">
            <a:avLst/>
          </a:prstGeom>
        </p:spPr>
      </p:pic>
    </p:spTree>
    <p:extLst>
      <p:ext uri="{BB962C8B-B14F-4D97-AF65-F5344CB8AC3E}">
        <p14:creationId xmlns:p14="http://schemas.microsoft.com/office/powerpoint/2010/main" val="16843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Deliver great service – REACH results for Family VISIT BUILDS JANUARY</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4912" y="1268578"/>
            <a:ext cx="2845535" cy="2134152"/>
          </a:xfrm>
          <a:prstGeom prst="rect">
            <a:avLst/>
          </a:prstGeom>
        </p:spPr>
      </p:pic>
      <p:sp>
        <p:nvSpPr>
          <p:cNvPr id="6" name="Rectangle 5"/>
          <p:cNvSpPr/>
          <p:nvPr/>
        </p:nvSpPr>
        <p:spPr>
          <a:xfrm>
            <a:off x="6523431" y="3833592"/>
            <a:ext cx="2340577" cy="307777"/>
          </a:xfrm>
          <a:prstGeom prst="rect">
            <a:avLst/>
          </a:prstGeom>
        </p:spPr>
        <p:txBody>
          <a:bodyPr wrap="none">
            <a:spAutoFit/>
          </a:bodyPr>
          <a:lstStyle/>
          <a:p>
            <a:r>
              <a:rPr lang="en-ZA" sz="1400" cap="all" dirty="0" smtClean="0">
                <a:solidFill>
                  <a:srgbClr val="0F5C85"/>
                </a:solidFill>
                <a:ea typeface="Calibri"/>
                <a:cs typeface="Calibri"/>
                <a:sym typeface="Calibri"/>
              </a:rPr>
              <a:t>Coles m</a:t>
            </a:r>
            <a:r>
              <a:rPr lang="en-US" sz="1400" cap="all" dirty="0" err="1">
                <a:solidFill>
                  <a:srgbClr val="0F5C85"/>
                </a:solidFill>
                <a:ea typeface="Calibri"/>
                <a:cs typeface="Calibri"/>
              </a:rPr>
              <a:t>iddle</a:t>
            </a:r>
            <a:r>
              <a:rPr lang="en-US" sz="1400" cap="all" dirty="0">
                <a:solidFill>
                  <a:srgbClr val="0F5C85"/>
                </a:solidFill>
                <a:ea typeface="Calibri"/>
                <a:cs typeface="Calibri"/>
              </a:rPr>
              <a:t> </a:t>
            </a:r>
            <a:r>
              <a:rPr lang="en-US" sz="1400" cap="all" dirty="0" err="1">
                <a:solidFill>
                  <a:srgbClr val="0F5C85"/>
                </a:solidFill>
                <a:ea typeface="Calibri"/>
                <a:cs typeface="Calibri"/>
              </a:rPr>
              <a:t>camberwell</a:t>
            </a:r>
            <a:endParaRPr lang="en-AU" sz="1400" cap="all" dirty="0">
              <a:solidFill>
                <a:srgbClr val="0F5C85"/>
              </a:solidFill>
              <a:ea typeface="Calibri"/>
              <a:cs typeface="Calibri"/>
            </a:endParaRPr>
          </a:p>
        </p:txBody>
      </p:sp>
      <p:sp>
        <p:nvSpPr>
          <p:cNvPr id="7" name="Rectangle 6"/>
          <p:cNvSpPr/>
          <p:nvPr/>
        </p:nvSpPr>
        <p:spPr>
          <a:xfrm>
            <a:off x="702149" y="3833591"/>
            <a:ext cx="1531060" cy="307777"/>
          </a:xfrm>
          <a:prstGeom prst="rect">
            <a:avLst/>
          </a:prstGeom>
        </p:spPr>
        <p:txBody>
          <a:bodyPr wrap="none">
            <a:spAutoFit/>
          </a:bodyPr>
          <a:lstStyle/>
          <a:p>
            <a:r>
              <a:rPr lang="en-ZA" sz="1400" cap="all" dirty="0" smtClean="0">
                <a:solidFill>
                  <a:srgbClr val="0F5C85"/>
                </a:solidFill>
                <a:ea typeface="Calibri"/>
                <a:cs typeface="Calibri"/>
                <a:sym typeface="Calibri"/>
              </a:rPr>
              <a:t>Coles RICHMOND</a:t>
            </a:r>
            <a:endParaRPr lang="en-AU" dirty="0">
              <a:solidFill>
                <a:prstClr val="black"/>
              </a:solidFill>
            </a:endParaRPr>
          </a:p>
        </p:txBody>
      </p:sp>
      <p:pic>
        <p:nvPicPr>
          <p:cNvPr id="7170" name="E95E40AE-D094-4054-AAC3-433BF4821036" descr="image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70951" y="1268579"/>
            <a:ext cx="2845538" cy="213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8248" y="1259501"/>
            <a:ext cx="3120302" cy="2340227"/>
          </a:xfrm>
          <a:prstGeom prst="rect">
            <a:avLst/>
          </a:prstGeom>
        </p:spPr>
      </p:pic>
      <p:sp>
        <p:nvSpPr>
          <p:cNvPr id="9" name="Rectangle 8"/>
          <p:cNvSpPr/>
          <p:nvPr/>
        </p:nvSpPr>
        <p:spPr>
          <a:xfrm>
            <a:off x="3907749" y="3832817"/>
            <a:ext cx="1277657" cy="307777"/>
          </a:xfrm>
          <a:prstGeom prst="rect">
            <a:avLst/>
          </a:prstGeom>
        </p:spPr>
        <p:txBody>
          <a:bodyPr wrap="none">
            <a:spAutoFit/>
          </a:bodyPr>
          <a:lstStyle/>
          <a:p>
            <a:r>
              <a:rPr lang="en-AU" sz="1400" cap="all" dirty="0">
                <a:solidFill>
                  <a:srgbClr val="0F5C85"/>
                </a:solidFill>
                <a:ea typeface="Calibri"/>
                <a:cs typeface="Calibri"/>
              </a:rPr>
              <a:t>COLES Fitzroy</a:t>
            </a:r>
          </a:p>
        </p:txBody>
      </p:sp>
    </p:spTree>
    <p:extLst>
      <p:ext uri="{BB962C8B-B14F-4D97-AF65-F5344CB8AC3E}">
        <p14:creationId xmlns:p14="http://schemas.microsoft.com/office/powerpoint/2010/main" val="2333285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Results orientated: discretional displays ACHIEVED WEEKLY</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855" y="557260"/>
            <a:ext cx="2736702" cy="3651229"/>
          </a:xfrm>
          <a:prstGeom prst="rect">
            <a:avLst/>
          </a:prstGeom>
        </p:spPr>
      </p:pic>
      <p:sp>
        <p:nvSpPr>
          <p:cNvPr id="5" name="Rectangle 4"/>
          <p:cNvSpPr/>
          <p:nvPr/>
        </p:nvSpPr>
        <p:spPr>
          <a:xfrm>
            <a:off x="6554422" y="4208489"/>
            <a:ext cx="1553567" cy="307777"/>
          </a:xfrm>
          <a:prstGeom prst="rect">
            <a:avLst/>
          </a:prstGeom>
        </p:spPr>
        <p:txBody>
          <a:bodyPr wrap="none">
            <a:spAutoFit/>
          </a:bodyPr>
          <a:lstStyle/>
          <a:p>
            <a:r>
              <a:rPr lang="en-AU" sz="1400" cap="all" dirty="0" err="1">
                <a:solidFill>
                  <a:srgbClr val="0F5C85"/>
                </a:solidFill>
                <a:ea typeface="Calibri"/>
                <a:cs typeface="Calibri"/>
              </a:rPr>
              <a:t>Ww</a:t>
            </a:r>
            <a:r>
              <a:rPr lang="en-AU" sz="1400" cap="all" dirty="0">
                <a:solidFill>
                  <a:srgbClr val="0F5C85"/>
                </a:solidFill>
                <a:ea typeface="Calibri"/>
                <a:cs typeface="Calibri"/>
              </a:rPr>
              <a:t> Traralgon </a:t>
            </a:r>
          </a:p>
        </p:txBody>
      </p:sp>
      <p:sp>
        <p:nvSpPr>
          <p:cNvPr id="10" name="Oval 9"/>
          <p:cNvSpPr/>
          <p:nvPr/>
        </p:nvSpPr>
        <p:spPr>
          <a:xfrm>
            <a:off x="7103706" y="43544"/>
            <a:ext cx="1931669" cy="1573762"/>
          </a:xfrm>
          <a:prstGeom prst="ellipse">
            <a:avLst/>
          </a:prstGeom>
          <a:solidFill>
            <a:schemeClr val="bg1"/>
          </a:solidFill>
          <a:ln w="38100">
            <a:solidFill>
              <a:srgbClr val="00AE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cap="all" dirty="0">
                <a:solidFill>
                  <a:srgbClr val="0F5C85"/>
                </a:solidFill>
                <a:ea typeface="Calibri"/>
                <a:cs typeface="Calibri"/>
              </a:rPr>
              <a:t>60 </a:t>
            </a:r>
            <a:r>
              <a:rPr lang="en-AU" sz="1050" cap="all" dirty="0" smtClean="0">
                <a:solidFill>
                  <a:srgbClr val="0F5C85"/>
                </a:solidFill>
                <a:ea typeface="Calibri"/>
                <a:cs typeface="Calibri"/>
              </a:rPr>
              <a:t>DISCRETIONAL displays ACHIEVE </a:t>
            </a:r>
            <a:r>
              <a:rPr lang="en-AU" sz="1050" cap="all" dirty="0">
                <a:solidFill>
                  <a:srgbClr val="0F5C85"/>
                </a:solidFill>
                <a:ea typeface="Calibri"/>
                <a:cs typeface="Calibri"/>
              </a:rPr>
              <a:t>IN </a:t>
            </a:r>
            <a:endParaRPr lang="en-AU" sz="1050" cap="all" dirty="0" smtClean="0">
              <a:solidFill>
                <a:srgbClr val="0F5C85"/>
              </a:solidFill>
              <a:ea typeface="Calibri"/>
              <a:cs typeface="Calibri"/>
            </a:endParaRPr>
          </a:p>
          <a:p>
            <a:pPr algn="ctr"/>
            <a:r>
              <a:rPr lang="en-AU" sz="1050" cap="all" dirty="0" smtClean="0">
                <a:solidFill>
                  <a:srgbClr val="0F5C85"/>
                </a:solidFill>
                <a:ea typeface="Calibri"/>
                <a:cs typeface="Calibri"/>
              </a:rPr>
              <a:t>1 WEEK for</a:t>
            </a:r>
          </a:p>
          <a:p>
            <a:pPr algn="ctr"/>
            <a:r>
              <a:rPr lang="en-AU" sz="1050" cap="all" dirty="0" smtClean="0">
                <a:solidFill>
                  <a:srgbClr val="0F5C85"/>
                </a:solidFill>
                <a:ea typeface="Calibri"/>
                <a:cs typeface="Calibri"/>
              </a:rPr>
              <a:t> </a:t>
            </a:r>
            <a:r>
              <a:rPr lang="en-AU" sz="1050" cap="all" dirty="0" err="1" smtClean="0">
                <a:solidFill>
                  <a:srgbClr val="0F5C85"/>
                </a:solidFill>
                <a:ea typeface="Calibri"/>
                <a:cs typeface="Calibri"/>
              </a:rPr>
              <a:t>ww</a:t>
            </a:r>
            <a:r>
              <a:rPr lang="en-AU" sz="1050" cap="all" dirty="0" smtClean="0">
                <a:solidFill>
                  <a:srgbClr val="0F5C85"/>
                </a:solidFill>
                <a:ea typeface="Calibri"/>
                <a:cs typeface="Calibri"/>
              </a:rPr>
              <a:t> </a:t>
            </a:r>
            <a:r>
              <a:rPr lang="en-AU" sz="1050" cap="all" dirty="0" err="1" smtClean="0">
                <a:solidFill>
                  <a:srgbClr val="0F5C85"/>
                </a:solidFill>
                <a:ea typeface="Calibri"/>
                <a:cs typeface="Calibri"/>
              </a:rPr>
              <a:t>1kg</a:t>
            </a:r>
            <a:r>
              <a:rPr lang="en-AU" sz="1050" cap="all" dirty="0" smtClean="0">
                <a:solidFill>
                  <a:srgbClr val="0F5C85"/>
                </a:solidFill>
                <a:ea typeface="Calibri"/>
                <a:cs typeface="Calibri"/>
              </a:rPr>
              <a:t> 7/2 promotion</a:t>
            </a:r>
            <a:endParaRPr lang="en-AU" sz="1050" cap="all" dirty="0">
              <a:solidFill>
                <a:srgbClr val="0F5C85"/>
              </a:solidFill>
              <a:ea typeface="Calibri"/>
              <a:cs typeface="Calibri"/>
            </a:endParaRPr>
          </a:p>
        </p:txBody>
      </p:sp>
      <p:sp>
        <p:nvSpPr>
          <p:cNvPr id="8" name="Rectangle 7"/>
          <p:cNvSpPr/>
          <p:nvPr/>
        </p:nvSpPr>
        <p:spPr>
          <a:xfrm>
            <a:off x="3773040" y="4208489"/>
            <a:ext cx="1566839" cy="307777"/>
          </a:xfrm>
          <a:prstGeom prst="rect">
            <a:avLst/>
          </a:prstGeom>
        </p:spPr>
        <p:txBody>
          <a:bodyPr wrap="none">
            <a:spAutoFit/>
          </a:bodyPr>
          <a:lstStyle/>
          <a:p>
            <a:r>
              <a:rPr lang="en-US" sz="1400" cap="all" dirty="0" err="1">
                <a:solidFill>
                  <a:srgbClr val="0F5C85"/>
                </a:solidFill>
                <a:ea typeface="Calibri"/>
                <a:cs typeface="Calibri"/>
              </a:rPr>
              <a:t>Iga</a:t>
            </a:r>
            <a:r>
              <a:rPr lang="en-US" sz="1400" cap="all" dirty="0">
                <a:solidFill>
                  <a:srgbClr val="0F5C85"/>
                </a:solidFill>
                <a:ea typeface="Calibri"/>
                <a:cs typeface="Calibri"/>
              </a:rPr>
              <a:t> </a:t>
            </a:r>
            <a:r>
              <a:rPr lang="en-US" sz="1400" cap="all" dirty="0" err="1">
                <a:solidFill>
                  <a:srgbClr val="0F5C85"/>
                </a:solidFill>
                <a:ea typeface="Calibri"/>
                <a:cs typeface="Calibri"/>
              </a:rPr>
              <a:t>Castlemaine</a:t>
            </a:r>
            <a:r>
              <a:rPr lang="en-US" sz="1400" cap="all" dirty="0">
                <a:solidFill>
                  <a:srgbClr val="0F5C85"/>
                </a:solidFill>
                <a:ea typeface="Calibri"/>
                <a:cs typeface="Calibri"/>
              </a:rPr>
              <a:t> </a:t>
            </a:r>
            <a:endParaRPr lang="en-AU" sz="1400" cap="all" dirty="0">
              <a:solidFill>
                <a:srgbClr val="0F5C85"/>
              </a:solidFill>
              <a:ea typeface="Calibri"/>
              <a:cs typeface="Calibri"/>
            </a:endParaRPr>
          </a:p>
        </p:txBody>
      </p:sp>
      <p:pic>
        <p:nvPicPr>
          <p:cNvPr id="6148" name="30B14366-975C-4332-A523-9B148C65DA23" descr="30B14366-975C-4332-A523-9B148C65DA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26" y="557133"/>
            <a:ext cx="2732396" cy="364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035671" y="4208489"/>
            <a:ext cx="1461106" cy="307777"/>
          </a:xfrm>
          <a:prstGeom prst="rect">
            <a:avLst/>
          </a:prstGeom>
        </p:spPr>
        <p:txBody>
          <a:bodyPr wrap="none">
            <a:spAutoFit/>
          </a:bodyPr>
          <a:lstStyle/>
          <a:p>
            <a:r>
              <a:rPr lang="en-AU" sz="1400" cap="all" dirty="0" err="1">
                <a:solidFill>
                  <a:srgbClr val="0F5C85"/>
                </a:solidFill>
                <a:ea typeface="Calibri"/>
                <a:cs typeface="Calibri"/>
              </a:rPr>
              <a:t>Ww</a:t>
            </a:r>
            <a:r>
              <a:rPr lang="en-AU" sz="1400" cap="all" dirty="0">
                <a:solidFill>
                  <a:srgbClr val="0F5C85"/>
                </a:solidFill>
                <a:ea typeface="Calibri"/>
                <a:cs typeface="Calibri"/>
              </a:rPr>
              <a:t> Bairnsdale</a:t>
            </a:r>
          </a:p>
        </p:txBody>
      </p:sp>
      <p:pic>
        <p:nvPicPr>
          <p:cNvPr id="6149" name="11B0F206-0AA6-4B79-B40D-32E447B97553" descr="image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734864" y="1012534"/>
            <a:ext cx="3643193" cy="273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245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Results orientated: Educating and demonstrating Lavazza in electrical retailers</a:t>
            </a:r>
            <a:endParaRPr lang="en-AU" dirty="0"/>
          </a:p>
        </p:txBody>
      </p:sp>
      <p:pic>
        <p:nvPicPr>
          <p:cNvPr id="6146" name="9CF8C89C-E01B-4CAA-85CE-31920CD8335A" descr="9CF8C89C-E01B-4CAA-85CE-31920CD8335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78497"/>
            <a:ext cx="2749644" cy="368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95325" y="4260028"/>
            <a:ext cx="2206694" cy="307777"/>
          </a:xfrm>
          <a:prstGeom prst="rect">
            <a:avLst/>
          </a:prstGeom>
        </p:spPr>
        <p:txBody>
          <a:bodyPr wrap="none">
            <a:spAutoFit/>
          </a:bodyPr>
          <a:lstStyle/>
          <a:p>
            <a:r>
              <a:rPr lang="en-ZA" sz="1400" cap="all" dirty="0" smtClean="0">
                <a:solidFill>
                  <a:srgbClr val="0F5C85"/>
                </a:solidFill>
                <a:cs typeface="Calibri"/>
                <a:sym typeface="Calibri"/>
              </a:rPr>
              <a:t>Harvey </a:t>
            </a:r>
            <a:r>
              <a:rPr lang="en-ZA" sz="1400" cap="all" dirty="0" err="1" smtClean="0">
                <a:solidFill>
                  <a:srgbClr val="0F5C85"/>
                </a:solidFill>
                <a:cs typeface="Calibri"/>
                <a:sym typeface="Calibri"/>
              </a:rPr>
              <a:t>norman</a:t>
            </a:r>
            <a:r>
              <a:rPr lang="en-ZA" sz="1400" cap="all" dirty="0" smtClean="0">
                <a:solidFill>
                  <a:srgbClr val="0F5C85"/>
                </a:solidFill>
                <a:cs typeface="Calibri"/>
                <a:sym typeface="Calibri"/>
              </a:rPr>
              <a:t> </a:t>
            </a:r>
            <a:r>
              <a:rPr lang="en-ZA" sz="1400" cap="all" dirty="0" err="1" smtClean="0">
                <a:solidFill>
                  <a:srgbClr val="0F5C85"/>
                </a:solidFill>
                <a:cs typeface="Calibri"/>
                <a:sym typeface="Calibri"/>
              </a:rPr>
              <a:t>belrose</a:t>
            </a:r>
            <a:endParaRPr lang="en-AU" dirty="0">
              <a:solidFill>
                <a:prstClr val="black"/>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511" y="578498"/>
            <a:ext cx="2264229" cy="16981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510" y="2557345"/>
            <a:ext cx="2270450" cy="1702837"/>
          </a:xfrm>
          <a:prstGeom prst="rect">
            <a:avLst/>
          </a:prstGeom>
        </p:spPr>
      </p:pic>
      <p:sp>
        <p:nvSpPr>
          <p:cNvPr id="7" name="Oval 6"/>
          <p:cNvSpPr/>
          <p:nvPr/>
        </p:nvSpPr>
        <p:spPr>
          <a:xfrm>
            <a:off x="6270171" y="1306286"/>
            <a:ext cx="2388637" cy="2158481"/>
          </a:xfrm>
          <a:prstGeom prst="ellipse">
            <a:avLst/>
          </a:prstGeom>
          <a:solidFill>
            <a:schemeClr val="bg1"/>
          </a:solidFill>
          <a:ln w="38100">
            <a:solidFill>
              <a:srgbClr val="00AE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cap="all" dirty="0" smtClean="0">
                <a:solidFill>
                  <a:srgbClr val="0F5C85"/>
                </a:solidFill>
                <a:ea typeface="Calibri"/>
                <a:cs typeface="Calibri"/>
              </a:rPr>
              <a:t>69 education and demonstration sessions completed BETWEEN OCTOBER 2017 – FEBRUARY 2018</a:t>
            </a:r>
            <a:endParaRPr lang="en-AU" sz="1400" cap="all" dirty="0">
              <a:solidFill>
                <a:srgbClr val="0F5C85"/>
              </a:solidFill>
              <a:ea typeface="Calibri"/>
              <a:cs typeface="Calibri"/>
            </a:endParaRPr>
          </a:p>
        </p:txBody>
      </p:sp>
    </p:spTree>
    <p:extLst>
      <p:ext uri="{BB962C8B-B14F-4D97-AF65-F5344CB8AC3E}">
        <p14:creationId xmlns:p14="http://schemas.microsoft.com/office/powerpoint/2010/main" val="1736331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Result orientated: HIGH COMPLIANCE &amp; EXECUTION STANDARDS</a:t>
            </a:r>
            <a:endParaRPr lang="en-AU"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00" t="1207" r="539"/>
          <a:stretch/>
        </p:blipFill>
        <p:spPr>
          <a:xfrm>
            <a:off x="391887" y="822710"/>
            <a:ext cx="5784978" cy="327270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t="10881"/>
          <a:stretch>
            <a:fillRect/>
          </a:stretch>
        </p:blipFill>
        <p:spPr bwMode="auto">
          <a:xfrm>
            <a:off x="6321102" y="712924"/>
            <a:ext cx="2256842" cy="150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64890" y="2324473"/>
            <a:ext cx="1445660" cy="19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2888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Passion: Upsell to support Lavazza’s promotional programs</a:t>
            </a:r>
            <a:endParaRPr lang="en-AU" dirty="0"/>
          </a:p>
        </p:txBody>
      </p:sp>
      <p:sp>
        <p:nvSpPr>
          <p:cNvPr id="4" name="Rectangle 3"/>
          <p:cNvSpPr/>
          <p:nvPr/>
        </p:nvSpPr>
        <p:spPr>
          <a:xfrm>
            <a:off x="323850" y="3839853"/>
            <a:ext cx="4053512" cy="523220"/>
          </a:xfrm>
          <a:prstGeom prst="rect">
            <a:avLst/>
          </a:prstGeom>
        </p:spPr>
        <p:txBody>
          <a:bodyPr wrap="square">
            <a:spAutoFit/>
          </a:bodyPr>
          <a:lstStyle/>
          <a:p>
            <a:pPr algn="ctr"/>
            <a:r>
              <a:rPr lang="en-ZA" sz="1400" cap="all" dirty="0" smtClean="0">
                <a:solidFill>
                  <a:srgbClr val="0F5C85"/>
                </a:solidFill>
                <a:cs typeface="Calibri"/>
                <a:sym typeface="Calibri"/>
              </a:rPr>
              <a:t>Foodland </a:t>
            </a:r>
            <a:r>
              <a:rPr lang="en-ZA" sz="1400" cap="all" dirty="0" err="1" smtClean="0">
                <a:solidFill>
                  <a:srgbClr val="0F5C85"/>
                </a:solidFill>
                <a:cs typeface="Calibri"/>
                <a:sym typeface="Calibri"/>
              </a:rPr>
              <a:t>Aldinga</a:t>
            </a:r>
            <a:endParaRPr lang="en-ZA" sz="1400" cap="all" dirty="0" smtClean="0">
              <a:solidFill>
                <a:srgbClr val="0F5C85"/>
              </a:solidFill>
              <a:cs typeface="Calibri"/>
              <a:sym typeface="Calibri"/>
            </a:endParaRPr>
          </a:p>
          <a:p>
            <a:pPr algn="ctr"/>
            <a:r>
              <a:rPr lang="en-ZA" sz="1400" cap="all" dirty="0" smtClean="0">
                <a:solidFill>
                  <a:srgbClr val="0F5C85"/>
                </a:solidFill>
                <a:cs typeface="Calibri"/>
                <a:sym typeface="Calibri"/>
              </a:rPr>
              <a:t>spring carnival competition</a:t>
            </a:r>
            <a:endParaRPr lang="en-AU" dirty="0">
              <a:solidFill>
                <a:prstClr val="black"/>
              </a:solidFill>
            </a:endParaRPr>
          </a:p>
        </p:txBody>
      </p:sp>
      <p:pic>
        <p:nvPicPr>
          <p:cNvPr id="8196" name="1FE2BF5A-9CE8-47A8-812B-A99D0F357278" descr="1FE2BF5A-9CE8-47A8-812B-A99D0F3572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611315"/>
            <a:ext cx="4053512" cy="3027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983" y="611315"/>
            <a:ext cx="4036830" cy="3027623"/>
          </a:xfrm>
          <a:prstGeom prst="rect">
            <a:avLst/>
          </a:prstGeom>
        </p:spPr>
      </p:pic>
      <p:sp>
        <p:nvSpPr>
          <p:cNvPr id="8" name="Rectangle 7"/>
          <p:cNvSpPr/>
          <p:nvPr/>
        </p:nvSpPr>
        <p:spPr>
          <a:xfrm>
            <a:off x="4627984" y="3829098"/>
            <a:ext cx="4036830" cy="523220"/>
          </a:xfrm>
          <a:prstGeom prst="rect">
            <a:avLst/>
          </a:prstGeom>
        </p:spPr>
        <p:txBody>
          <a:bodyPr wrap="square">
            <a:spAutoFit/>
          </a:bodyPr>
          <a:lstStyle/>
          <a:p>
            <a:pPr algn="ctr"/>
            <a:r>
              <a:rPr lang="en-ZA" sz="1400" cap="all" dirty="0" smtClean="0">
                <a:solidFill>
                  <a:srgbClr val="0F5C85"/>
                </a:solidFill>
                <a:cs typeface="Calibri"/>
                <a:sym typeface="Calibri"/>
              </a:rPr>
              <a:t>Coles Leichardt </a:t>
            </a:r>
          </a:p>
          <a:p>
            <a:pPr algn="ctr"/>
            <a:r>
              <a:rPr lang="en-ZA" sz="1400" cap="all" dirty="0" smtClean="0">
                <a:solidFill>
                  <a:srgbClr val="0F5C85"/>
                </a:solidFill>
                <a:cs typeface="Calibri"/>
                <a:sym typeface="Calibri"/>
              </a:rPr>
              <a:t>sold in additional floor bin</a:t>
            </a:r>
            <a:endParaRPr lang="en-AU" dirty="0">
              <a:solidFill>
                <a:prstClr val="black"/>
              </a:solidFill>
            </a:endParaRPr>
          </a:p>
        </p:txBody>
      </p:sp>
    </p:spTree>
    <p:extLst>
      <p:ext uri="{BB962C8B-B14F-4D97-AF65-F5344CB8AC3E}">
        <p14:creationId xmlns:p14="http://schemas.microsoft.com/office/powerpoint/2010/main" val="1557889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360" y="98530"/>
            <a:ext cx="9142019" cy="5143500"/>
          </a:xfrm>
          <a:prstGeom prst="rect">
            <a:avLst/>
          </a:prstGeom>
        </p:spPr>
      </p:pic>
      <p:sp>
        <p:nvSpPr>
          <p:cNvPr id="2" name="Title 1"/>
          <p:cNvSpPr txBox="1">
            <a:spLocks/>
          </p:cNvSpPr>
          <p:nvPr/>
        </p:nvSpPr>
        <p:spPr>
          <a:xfrm>
            <a:off x="312729" y="183158"/>
            <a:ext cx="6885009" cy="41352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ZA" sz="1300" dirty="0" smtClean="0">
                <a:solidFill>
                  <a:srgbClr val="00AEEF"/>
                </a:solidFill>
              </a:rPr>
              <a:t>SMOLLAN </a:t>
            </a:r>
            <a:r>
              <a:rPr lang="en-ZA" sz="1300" dirty="0">
                <a:solidFill>
                  <a:srgbClr val="00AEEF"/>
                </a:solidFill>
              </a:rPr>
              <a:t>GEOGRAPHICAL FOOTPRINT IN </a:t>
            </a:r>
            <a:r>
              <a:rPr lang="en-ZA" sz="1300" dirty="0" smtClean="0">
                <a:solidFill>
                  <a:srgbClr val="00AEEF"/>
                </a:solidFill>
              </a:rPr>
              <a:t>AUSTRALIA, ASIA</a:t>
            </a:r>
            <a:r>
              <a:rPr lang="en-ZA" sz="1300" dirty="0">
                <a:solidFill>
                  <a:srgbClr val="00AEEF"/>
                </a:solidFill>
              </a:rPr>
              <a:t>, AFRICA AND THE MIDDLE EAST </a:t>
            </a:r>
          </a:p>
        </p:txBody>
      </p:sp>
      <p:grpSp>
        <p:nvGrpSpPr>
          <p:cNvPr id="3" name="Group 2"/>
          <p:cNvGrpSpPr/>
          <p:nvPr/>
        </p:nvGrpSpPr>
        <p:grpSpPr>
          <a:xfrm>
            <a:off x="1156616" y="703799"/>
            <a:ext cx="7538782" cy="3584607"/>
            <a:chOff x="833570" y="703799"/>
            <a:chExt cx="7538782" cy="3584607"/>
          </a:xfrm>
        </p:grpSpPr>
        <p:sp>
          <p:nvSpPr>
            <p:cNvPr id="5" name="Oval 4"/>
            <p:cNvSpPr/>
            <p:nvPr/>
          </p:nvSpPr>
          <p:spPr>
            <a:xfrm>
              <a:off x="4826707" y="2234614"/>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Oval 5"/>
            <p:cNvSpPr/>
            <p:nvPr/>
          </p:nvSpPr>
          <p:spPr>
            <a:xfrm>
              <a:off x="3650652" y="3321701"/>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Oval 6"/>
            <p:cNvSpPr/>
            <p:nvPr/>
          </p:nvSpPr>
          <p:spPr>
            <a:xfrm>
              <a:off x="4327621" y="2090822"/>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Oval 7"/>
            <p:cNvSpPr/>
            <p:nvPr/>
          </p:nvSpPr>
          <p:spPr>
            <a:xfrm>
              <a:off x="3987209" y="2457245"/>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Oval 8"/>
            <p:cNvSpPr/>
            <p:nvPr/>
          </p:nvSpPr>
          <p:spPr>
            <a:xfrm>
              <a:off x="3962570" y="2634573"/>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Oval 9"/>
            <p:cNvSpPr/>
            <p:nvPr/>
          </p:nvSpPr>
          <p:spPr>
            <a:xfrm>
              <a:off x="4711572" y="1916830"/>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Oval 10"/>
            <p:cNvSpPr/>
            <p:nvPr/>
          </p:nvSpPr>
          <p:spPr>
            <a:xfrm>
              <a:off x="5398728" y="2050936"/>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Oval 11"/>
            <p:cNvSpPr/>
            <p:nvPr/>
          </p:nvSpPr>
          <p:spPr>
            <a:xfrm>
              <a:off x="5500135" y="2382794"/>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Oval 12"/>
            <p:cNvSpPr/>
            <p:nvPr/>
          </p:nvSpPr>
          <p:spPr>
            <a:xfrm>
              <a:off x="5345852" y="2298295"/>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TextBox 13"/>
            <p:cNvSpPr txBox="1"/>
            <p:nvPr/>
          </p:nvSpPr>
          <p:spPr>
            <a:xfrm>
              <a:off x="2937961" y="4036406"/>
              <a:ext cx="819455" cy="246221"/>
            </a:xfrm>
            <a:prstGeom prst="rect">
              <a:avLst/>
            </a:prstGeom>
            <a:solidFill>
              <a:schemeClr val="bg1"/>
            </a:solidFill>
            <a:ln>
              <a:noFill/>
            </a:ln>
          </p:spPr>
          <p:txBody>
            <a:bodyPr wrap="none" rtlCol="0">
              <a:spAutoFit/>
            </a:bodyPr>
            <a:lstStyle/>
            <a:p>
              <a:r>
                <a:rPr lang="en-ZA" sz="1000" dirty="0"/>
                <a:t>South Africa</a:t>
              </a:r>
            </a:p>
          </p:txBody>
        </p:sp>
        <p:sp>
          <p:nvSpPr>
            <p:cNvPr id="15" name="TextBox 14"/>
            <p:cNvSpPr txBox="1"/>
            <p:nvPr/>
          </p:nvSpPr>
          <p:spPr>
            <a:xfrm>
              <a:off x="1577675" y="706518"/>
              <a:ext cx="518345" cy="252000"/>
            </a:xfrm>
            <a:prstGeom prst="rect">
              <a:avLst/>
            </a:prstGeom>
            <a:solidFill>
              <a:schemeClr val="bg1"/>
            </a:solidFill>
            <a:ln>
              <a:noFill/>
            </a:ln>
          </p:spPr>
          <p:txBody>
            <a:bodyPr wrap="none" rtlCol="0">
              <a:spAutoFit/>
            </a:bodyPr>
            <a:lstStyle/>
            <a:p>
              <a:r>
                <a:rPr lang="en-ZA" sz="1000" dirty="0">
                  <a:solidFill>
                    <a:srgbClr val="002542"/>
                  </a:solidFill>
                </a:rPr>
                <a:t>Kenya</a:t>
              </a:r>
            </a:p>
          </p:txBody>
        </p:sp>
        <p:sp>
          <p:nvSpPr>
            <p:cNvPr id="16" name="TextBox 15"/>
            <p:cNvSpPr txBox="1"/>
            <p:nvPr/>
          </p:nvSpPr>
          <p:spPr>
            <a:xfrm>
              <a:off x="2172544" y="706518"/>
              <a:ext cx="632214" cy="252000"/>
            </a:xfrm>
            <a:prstGeom prst="rect">
              <a:avLst/>
            </a:prstGeom>
            <a:solidFill>
              <a:schemeClr val="bg1"/>
            </a:solidFill>
            <a:ln>
              <a:noFill/>
            </a:ln>
          </p:spPr>
          <p:txBody>
            <a:bodyPr wrap="none" rtlCol="0">
              <a:spAutoFit/>
            </a:bodyPr>
            <a:lstStyle/>
            <a:p>
              <a:r>
                <a:rPr lang="en-ZA" sz="1000" dirty="0">
                  <a:solidFill>
                    <a:srgbClr val="002542"/>
                  </a:solidFill>
                </a:rPr>
                <a:t>Ethiopia</a:t>
              </a:r>
            </a:p>
          </p:txBody>
        </p:sp>
        <p:sp>
          <p:nvSpPr>
            <p:cNvPr id="17" name="TextBox 16"/>
            <p:cNvSpPr txBox="1"/>
            <p:nvPr/>
          </p:nvSpPr>
          <p:spPr>
            <a:xfrm>
              <a:off x="3376588" y="703799"/>
              <a:ext cx="441146" cy="246221"/>
            </a:xfrm>
            <a:prstGeom prst="rect">
              <a:avLst/>
            </a:prstGeom>
            <a:solidFill>
              <a:schemeClr val="bg1"/>
            </a:solidFill>
            <a:ln>
              <a:noFill/>
            </a:ln>
          </p:spPr>
          <p:txBody>
            <a:bodyPr wrap="none" rtlCol="0">
              <a:spAutoFit/>
            </a:bodyPr>
            <a:lstStyle/>
            <a:p>
              <a:r>
                <a:rPr lang="en-ZA" sz="1000" dirty="0">
                  <a:solidFill>
                    <a:srgbClr val="002542"/>
                  </a:solidFill>
                </a:rPr>
                <a:t>India</a:t>
              </a:r>
            </a:p>
          </p:txBody>
        </p:sp>
        <p:sp>
          <p:nvSpPr>
            <p:cNvPr id="18" name="TextBox 17"/>
            <p:cNvSpPr txBox="1"/>
            <p:nvPr/>
          </p:nvSpPr>
          <p:spPr>
            <a:xfrm>
              <a:off x="2881282" y="706518"/>
              <a:ext cx="415702" cy="252000"/>
            </a:xfrm>
            <a:prstGeom prst="rect">
              <a:avLst/>
            </a:prstGeom>
            <a:solidFill>
              <a:schemeClr val="bg1"/>
            </a:solidFill>
            <a:ln>
              <a:noFill/>
            </a:ln>
          </p:spPr>
          <p:txBody>
            <a:bodyPr wrap="none" rtlCol="0">
              <a:spAutoFit/>
            </a:bodyPr>
            <a:lstStyle/>
            <a:p>
              <a:r>
                <a:rPr lang="en-ZA" sz="1000" dirty="0">
                  <a:solidFill>
                    <a:srgbClr val="002542"/>
                  </a:solidFill>
                </a:rPr>
                <a:t>UAE</a:t>
              </a:r>
            </a:p>
          </p:txBody>
        </p:sp>
        <p:sp>
          <p:nvSpPr>
            <p:cNvPr id="19" name="TextBox 18"/>
            <p:cNvSpPr txBox="1"/>
            <p:nvPr/>
          </p:nvSpPr>
          <p:spPr>
            <a:xfrm>
              <a:off x="7652351" y="952949"/>
              <a:ext cx="720000" cy="252000"/>
            </a:xfrm>
            <a:prstGeom prst="rect">
              <a:avLst/>
            </a:prstGeom>
            <a:solidFill>
              <a:schemeClr val="bg1"/>
            </a:solidFill>
            <a:ln>
              <a:noFill/>
            </a:ln>
          </p:spPr>
          <p:txBody>
            <a:bodyPr wrap="none" rtlCol="0">
              <a:spAutoFit/>
            </a:bodyPr>
            <a:lstStyle/>
            <a:p>
              <a:r>
                <a:rPr lang="en-ZA" sz="1000" dirty="0">
                  <a:solidFill>
                    <a:srgbClr val="002542"/>
                  </a:solidFill>
                </a:rPr>
                <a:t>China</a:t>
              </a:r>
            </a:p>
          </p:txBody>
        </p:sp>
        <p:sp>
          <p:nvSpPr>
            <p:cNvPr id="20" name="TextBox 19"/>
            <p:cNvSpPr txBox="1"/>
            <p:nvPr/>
          </p:nvSpPr>
          <p:spPr>
            <a:xfrm>
              <a:off x="3897338" y="710109"/>
              <a:ext cx="619080" cy="246221"/>
            </a:xfrm>
            <a:prstGeom prst="rect">
              <a:avLst/>
            </a:prstGeom>
            <a:solidFill>
              <a:schemeClr val="bg1"/>
            </a:solidFill>
            <a:ln>
              <a:noFill/>
            </a:ln>
          </p:spPr>
          <p:txBody>
            <a:bodyPr wrap="none" rtlCol="0">
              <a:spAutoFit/>
            </a:bodyPr>
            <a:lstStyle/>
            <a:p>
              <a:r>
                <a:rPr lang="en-ZA" sz="1000">
                  <a:solidFill>
                    <a:srgbClr val="002542"/>
                  </a:solidFill>
                </a:rPr>
                <a:t>Pakistan</a:t>
              </a:r>
              <a:endParaRPr lang="en-ZA" sz="1000" dirty="0">
                <a:solidFill>
                  <a:srgbClr val="002542"/>
                </a:solidFill>
              </a:endParaRPr>
            </a:p>
          </p:txBody>
        </p:sp>
        <p:sp>
          <p:nvSpPr>
            <p:cNvPr id="21" name="TextBox 20"/>
            <p:cNvSpPr txBox="1"/>
            <p:nvPr/>
          </p:nvSpPr>
          <p:spPr>
            <a:xfrm>
              <a:off x="7652352" y="2188865"/>
              <a:ext cx="720000" cy="252000"/>
            </a:xfrm>
            <a:prstGeom prst="rect">
              <a:avLst/>
            </a:prstGeom>
            <a:solidFill>
              <a:schemeClr val="bg1"/>
            </a:solidFill>
            <a:ln>
              <a:noFill/>
            </a:ln>
          </p:spPr>
          <p:txBody>
            <a:bodyPr wrap="none" rtlCol="0">
              <a:spAutoFit/>
            </a:bodyPr>
            <a:lstStyle/>
            <a:p>
              <a:r>
                <a:rPr lang="en-ZA" sz="1000" dirty="0">
                  <a:solidFill>
                    <a:srgbClr val="002542"/>
                  </a:solidFill>
                </a:rPr>
                <a:t>Thailand</a:t>
              </a:r>
            </a:p>
          </p:txBody>
        </p:sp>
        <p:sp>
          <p:nvSpPr>
            <p:cNvPr id="22" name="TextBox 21"/>
            <p:cNvSpPr txBox="1"/>
            <p:nvPr/>
          </p:nvSpPr>
          <p:spPr>
            <a:xfrm>
              <a:off x="7652352" y="2600837"/>
              <a:ext cx="720000" cy="252000"/>
            </a:xfrm>
            <a:prstGeom prst="rect">
              <a:avLst/>
            </a:prstGeom>
            <a:solidFill>
              <a:schemeClr val="bg1"/>
            </a:solidFill>
            <a:ln>
              <a:noFill/>
            </a:ln>
          </p:spPr>
          <p:txBody>
            <a:bodyPr wrap="none" rtlCol="0">
              <a:spAutoFit/>
            </a:bodyPr>
            <a:lstStyle/>
            <a:p>
              <a:r>
                <a:rPr lang="en-ZA" sz="1000" dirty="0">
                  <a:solidFill>
                    <a:srgbClr val="002542"/>
                  </a:solidFill>
                </a:rPr>
                <a:t>Vietnam</a:t>
              </a:r>
            </a:p>
          </p:txBody>
        </p:sp>
        <p:sp>
          <p:nvSpPr>
            <p:cNvPr id="23" name="Oval 22"/>
            <p:cNvSpPr/>
            <p:nvPr/>
          </p:nvSpPr>
          <p:spPr>
            <a:xfrm>
              <a:off x="6116584" y="3217675"/>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Oval 23"/>
            <p:cNvSpPr/>
            <p:nvPr/>
          </p:nvSpPr>
          <p:spPr>
            <a:xfrm>
              <a:off x="5381439" y="2678768"/>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Oval 24"/>
            <p:cNvSpPr/>
            <p:nvPr/>
          </p:nvSpPr>
          <p:spPr>
            <a:xfrm>
              <a:off x="5359740" y="2558592"/>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6" name="Oval 25"/>
            <p:cNvSpPr/>
            <p:nvPr/>
          </p:nvSpPr>
          <p:spPr>
            <a:xfrm>
              <a:off x="5246060" y="2162777"/>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8" name="Oval 27"/>
            <p:cNvSpPr/>
            <p:nvPr/>
          </p:nvSpPr>
          <p:spPr>
            <a:xfrm>
              <a:off x="2047056" y="2948717"/>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Oval 28"/>
            <p:cNvSpPr/>
            <p:nvPr/>
          </p:nvSpPr>
          <p:spPr>
            <a:xfrm>
              <a:off x="3496060" y="3133024"/>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0" name="Oval 29"/>
            <p:cNvSpPr/>
            <p:nvPr/>
          </p:nvSpPr>
          <p:spPr>
            <a:xfrm>
              <a:off x="3640774" y="3146111"/>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1" name="Oval 30"/>
            <p:cNvSpPr/>
            <p:nvPr/>
          </p:nvSpPr>
          <p:spPr>
            <a:xfrm>
              <a:off x="3765358" y="3079236"/>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Oval 31"/>
            <p:cNvSpPr/>
            <p:nvPr/>
          </p:nvSpPr>
          <p:spPr>
            <a:xfrm>
              <a:off x="3699900" y="2972272"/>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3" name="Oval 32"/>
            <p:cNvSpPr/>
            <p:nvPr/>
          </p:nvSpPr>
          <p:spPr>
            <a:xfrm>
              <a:off x="3805598" y="3256722"/>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4" name="Oval 33"/>
            <p:cNvSpPr/>
            <p:nvPr/>
          </p:nvSpPr>
          <p:spPr>
            <a:xfrm>
              <a:off x="3735922" y="3333077"/>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5" name="TextBox 34"/>
            <p:cNvSpPr txBox="1"/>
            <p:nvPr/>
          </p:nvSpPr>
          <p:spPr>
            <a:xfrm>
              <a:off x="833570" y="4036406"/>
              <a:ext cx="483061" cy="252000"/>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Brazil</a:t>
              </a:r>
            </a:p>
          </p:txBody>
        </p:sp>
        <p:sp>
          <p:nvSpPr>
            <p:cNvPr id="36" name="TextBox 35"/>
            <p:cNvSpPr txBox="1"/>
            <p:nvPr/>
          </p:nvSpPr>
          <p:spPr>
            <a:xfrm>
              <a:off x="1403522" y="4036406"/>
              <a:ext cx="638630" cy="252000"/>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Namibia</a:t>
              </a:r>
            </a:p>
          </p:txBody>
        </p:sp>
        <p:sp>
          <p:nvSpPr>
            <p:cNvPr id="37" name="TextBox 36"/>
            <p:cNvSpPr txBox="1"/>
            <p:nvPr/>
          </p:nvSpPr>
          <p:spPr>
            <a:xfrm>
              <a:off x="2129043" y="4036406"/>
              <a:ext cx="722027" cy="252000"/>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Botswana</a:t>
              </a:r>
            </a:p>
          </p:txBody>
        </p:sp>
        <p:sp>
          <p:nvSpPr>
            <p:cNvPr id="38" name="TextBox 37"/>
            <p:cNvSpPr txBox="1"/>
            <p:nvPr/>
          </p:nvSpPr>
          <p:spPr>
            <a:xfrm>
              <a:off x="6203700" y="4036406"/>
              <a:ext cx="584101" cy="252000"/>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Zambia</a:t>
              </a:r>
            </a:p>
          </p:txBody>
        </p:sp>
        <p:sp>
          <p:nvSpPr>
            <p:cNvPr id="39" name="TextBox 38"/>
            <p:cNvSpPr txBox="1"/>
            <p:nvPr/>
          </p:nvSpPr>
          <p:spPr>
            <a:xfrm>
              <a:off x="5362707" y="4036406"/>
              <a:ext cx="754102" cy="252000"/>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Zimbabwe</a:t>
              </a:r>
            </a:p>
          </p:txBody>
        </p:sp>
        <p:sp>
          <p:nvSpPr>
            <p:cNvPr id="40" name="TextBox 39"/>
            <p:cNvSpPr txBox="1"/>
            <p:nvPr/>
          </p:nvSpPr>
          <p:spPr>
            <a:xfrm>
              <a:off x="4548978" y="4036406"/>
              <a:ext cx="726838" cy="252000"/>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Swaziland</a:t>
              </a:r>
            </a:p>
          </p:txBody>
        </p:sp>
        <p:sp>
          <p:nvSpPr>
            <p:cNvPr id="41" name="TextBox 40"/>
            <p:cNvSpPr txBox="1"/>
            <p:nvPr/>
          </p:nvSpPr>
          <p:spPr>
            <a:xfrm>
              <a:off x="3844307" y="4036406"/>
              <a:ext cx="617780" cy="252000"/>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Lesotho</a:t>
              </a:r>
            </a:p>
          </p:txBody>
        </p:sp>
        <p:sp>
          <p:nvSpPr>
            <p:cNvPr id="42" name="TextBox 41"/>
            <p:cNvSpPr txBox="1"/>
            <p:nvPr/>
          </p:nvSpPr>
          <p:spPr>
            <a:xfrm>
              <a:off x="7652351" y="1364921"/>
              <a:ext cx="720000" cy="252000"/>
            </a:xfrm>
            <a:prstGeom prst="rect">
              <a:avLst/>
            </a:prstGeom>
            <a:solidFill>
              <a:schemeClr val="bg1"/>
            </a:solidFill>
            <a:ln>
              <a:noFill/>
            </a:ln>
          </p:spPr>
          <p:txBody>
            <a:bodyPr wrap="none" rtlCol="0">
              <a:spAutoFit/>
            </a:bodyPr>
            <a:lstStyle/>
            <a:p>
              <a:r>
                <a:rPr lang="en-ZA" sz="1000" dirty="0">
                  <a:solidFill>
                    <a:srgbClr val="002542"/>
                  </a:solidFill>
                </a:rPr>
                <a:t>Myanmar</a:t>
              </a:r>
            </a:p>
          </p:txBody>
        </p:sp>
        <p:sp>
          <p:nvSpPr>
            <p:cNvPr id="43" name="TextBox 42"/>
            <p:cNvSpPr txBox="1"/>
            <p:nvPr/>
          </p:nvSpPr>
          <p:spPr>
            <a:xfrm>
              <a:off x="7652352" y="1776893"/>
              <a:ext cx="720000" cy="252000"/>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Taiwan</a:t>
              </a:r>
            </a:p>
          </p:txBody>
        </p:sp>
        <p:sp>
          <p:nvSpPr>
            <p:cNvPr id="44" name="TextBox 43"/>
            <p:cNvSpPr txBox="1"/>
            <p:nvPr/>
          </p:nvSpPr>
          <p:spPr>
            <a:xfrm>
              <a:off x="7652352" y="3012811"/>
              <a:ext cx="720000" cy="246221"/>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Malaysia</a:t>
              </a:r>
            </a:p>
          </p:txBody>
        </p:sp>
        <p:sp>
          <p:nvSpPr>
            <p:cNvPr id="45" name="TextBox 44"/>
            <p:cNvSpPr txBox="1"/>
            <p:nvPr/>
          </p:nvSpPr>
          <p:spPr>
            <a:xfrm>
              <a:off x="7646418" y="3419992"/>
              <a:ext cx="720000" cy="252000"/>
            </a:xfrm>
            <a:prstGeom prst="rect">
              <a:avLst/>
            </a:prstGeom>
            <a:solidFill>
              <a:schemeClr val="bg1"/>
            </a:solidFill>
            <a:ln>
              <a:noFill/>
            </a:ln>
          </p:spPr>
          <p:txBody>
            <a:bodyPr wrap="none" rtlCol="0">
              <a:spAutoFit/>
            </a:bodyPr>
            <a:lstStyle>
              <a:defPPr>
                <a:defRPr lang="en-US"/>
              </a:defPPr>
              <a:lvl1pPr>
                <a:defRPr sz="1050">
                  <a:solidFill>
                    <a:srgbClr val="00B0F0"/>
                  </a:solidFill>
                </a:defRPr>
              </a:lvl1pPr>
            </a:lstStyle>
            <a:p>
              <a:r>
                <a:rPr lang="en-ZA" sz="1000" dirty="0">
                  <a:solidFill>
                    <a:srgbClr val="002542"/>
                  </a:solidFill>
                </a:rPr>
                <a:t>Singapore</a:t>
              </a:r>
            </a:p>
          </p:txBody>
        </p:sp>
        <p:sp>
          <p:nvSpPr>
            <p:cNvPr id="46" name="TextBox 45"/>
            <p:cNvSpPr txBox="1"/>
            <p:nvPr/>
          </p:nvSpPr>
          <p:spPr>
            <a:xfrm>
              <a:off x="6874692" y="4036406"/>
              <a:ext cx="674822" cy="246221"/>
            </a:xfrm>
            <a:prstGeom prst="rect">
              <a:avLst/>
            </a:prstGeom>
            <a:solidFill>
              <a:srgbClr val="00AEEF"/>
            </a:solidFill>
            <a:ln>
              <a:noFill/>
            </a:ln>
          </p:spPr>
          <p:txBody>
            <a:bodyPr wrap="none" rtlCol="0">
              <a:spAutoFit/>
            </a:bodyPr>
            <a:lstStyle>
              <a:defPPr>
                <a:defRPr lang="en-US"/>
              </a:defPPr>
              <a:lvl1pPr>
                <a:defRPr sz="1050">
                  <a:solidFill>
                    <a:srgbClr val="00B0F0"/>
                  </a:solidFill>
                </a:defRPr>
              </a:lvl1pPr>
            </a:lstStyle>
            <a:p>
              <a:r>
                <a:rPr lang="en-ZA" sz="1000" b="1" dirty="0">
                  <a:solidFill>
                    <a:schemeClr val="bg1"/>
                  </a:solidFill>
                </a:rPr>
                <a:t>Australia</a:t>
              </a:r>
            </a:p>
          </p:txBody>
        </p:sp>
        <p:cxnSp>
          <p:nvCxnSpPr>
            <p:cNvPr id="114" name="Straight Connector 113"/>
            <p:cNvCxnSpPr>
              <a:stCxn id="35" idx="0"/>
              <a:endCxn id="28" idx="3"/>
            </p:cNvCxnSpPr>
            <p:nvPr/>
          </p:nvCxnSpPr>
          <p:spPr>
            <a:xfrm flipV="1">
              <a:off x="1075101" y="3003425"/>
              <a:ext cx="982505" cy="10329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36" idx="0"/>
              <a:endCxn id="29" idx="3"/>
            </p:cNvCxnSpPr>
            <p:nvPr/>
          </p:nvCxnSpPr>
          <p:spPr>
            <a:xfrm flipV="1">
              <a:off x="1722837" y="3187732"/>
              <a:ext cx="1783773" cy="8486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37" idx="0"/>
              <a:endCxn id="30" idx="3"/>
            </p:cNvCxnSpPr>
            <p:nvPr/>
          </p:nvCxnSpPr>
          <p:spPr>
            <a:xfrm flipV="1">
              <a:off x="2490057" y="3200819"/>
              <a:ext cx="1161267" cy="8355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4" idx="0"/>
              <a:endCxn id="6" idx="4"/>
            </p:cNvCxnSpPr>
            <p:nvPr/>
          </p:nvCxnSpPr>
          <p:spPr>
            <a:xfrm flipV="1">
              <a:off x="3347689" y="3385795"/>
              <a:ext cx="338985" cy="6506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41" idx="0"/>
              <a:endCxn id="34" idx="4"/>
            </p:cNvCxnSpPr>
            <p:nvPr/>
          </p:nvCxnSpPr>
          <p:spPr>
            <a:xfrm flipH="1" flipV="1">
              <a:off x="3771944" y="3397171"/>
              <a:ext cx="381253" cy="6392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40" idx="0"/>
              <a:endCxn id="33" idx="5"/>
            </p:cNvCxnSpPr>
            <p:nvPr/>
          </p:nvCxnSpPr>
          <p:spPr>
            <a:xfrm flipH="1" flipV="1">
              <a:off x="3867091" y="3311430"/>
              <a:ext cx="1045306" cy="7249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39" idx="0"/>
              <a:endCxn id="31" idx="5"/>
            </p:cNvCxnSpPr>
            <p:nvPr/>
          </p:nvCxnSpPr>
          <p:spPr>
            <a:xfrm flipH="1" flipV="1">
              <a:off x="3826851" y="3133944"/>
              <a:ext cx="1912907" cy="9024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38" idx="0"/>
              <a:endCxn id="32" idx="5"/>
            </p:cNvCxnSpPr>
            <p:nvPr/>
          </p:nvCxnSpPr>
          <p:spPr>
            <a:xfrm flipH="1" flipV="1">
              <a:off x="3761393" y="3026980"/>
              <a:ext cx="2734358" cy="10094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46" idx="0"/>
              <a:endCxn id="23" idx="5"/>
            </p:cNvCxnSpPr>
            <p:nvPr/>
          </p:nvCxnSpPr>
          <p:spPr>
            <a:xfrm flipH="1" flipV="1">
              <a:off x="6178077" y="3272383"/>
              <a:ext cx="1034026" cy="7640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45" idx="1"/>
              <a:endCxn id="24" idx="5"/>
            </p:cNvCxnSpPr>
            <p:nvPr/>
          </p:nvCxnSpPr>
          <p:spPr>
            <a:xfrm flipH="1" flipV="1">
              <a:off x="5442932" y="2733476"/>
              <a:ext cx="2203486" cy="81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44" idx="1"/>
              <a:endCxn id="25" idx="6"/>
            </p:cNvCxnSpPr>
            <p:nvPr/>
          </p:nvCxnSpPr>
          <p:spPr>
            <a:xfrm flipH="1" flipV="1">
              <a:off x="5431783" y="2590639"/>
              <a:ext cx="2220569" cy="5452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22" idx="1"/>
              <a:endCxn id="12" idx="6"/>
            </p:cNvCxnSpPr>
            <p:nvPr/>
          </p:nvCxnSpPr>
          <p:spPr>
            <a:xfrm flipH="1" flipV="1">
              <a:off x="5572178" y="2414841"/>
              <a:ext cx="2080174" cy="311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21" idx="1"/>
              <a:endCxn id="13" idx="6"/>
            </p:cNvCxnSpPr>
            <p:nvPr/>
          </p:nvCxnSpPr>
          <p:spPr>
            <a:xfrm flipH="1">
              <a:off x="5417895" y="2314865"/>
              <a:ext cx="2234457" cy="154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43" idx="1"/>
            </p:cNvCxnSpPr>
            <p:nvPr/>
          </p:nvCxnSpPr>
          <p:spPr>
            <a:xfrm flipH="1">
              <a:off x="5813334" y="1902893"/>
              <a:ext cx="1839018" cy="2320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42" idx="1"/>
              <a:endCxn id="26" idx="6"/>
            </p:cNvCxnSpPr>
            <p:nvPr/>
          </p:nvCxnSpPr>
          <p:spPr>
            <a:xfrm flipH="1">
              <a:off x="5318103" y="1490921"/>
              <a:ext cx="2334248" cy="7039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9" idx="1"/>
              <a:endCxn id="11" idx="7"/>
            </p:cNvCxnSpPr>
            <p:nvPr/>
          </p:nvCxnSpPr>
          <p:spPr>
            <a:xfrm flipH="1">
              <a:off x="5460221" y="1078949"/>
              <a:ext cx="2192130" cy="981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20" idx="2"/>
              <a:endCxn id="10" idx="1"/>
            </p:cNvCxnSpPr>
            <p:nvPr/>
          </p:nvCxnSpPr>
          <p:spPr>
            <a:xfrm>
              <a:off x="4206878" y="956330"/>
              <a:ext cx="515244" cy="9698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7" idx="2"/>
              <a:endCxn id="5" idx="1"/>
            </p:cNvCxnSpPr>
            <p:nvPr/>
          </p:nvCxnSpPr>
          <p:spPr>
            <a:xfrm>
              <a:off x="3597161" y="950020"/>
              <a:ext cx="1240096" cy="12939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8" idx="2"/>
              <a:endCxn id="7" idx="1"/>
            </p:cNvCxnSpPr>
            <p:nvPr/>
          </p:nvCxnSpPr>
          <p:spPr>
            <a:xfrm>
              <a:off x="3089133" y="958518"/>
              <a:ext cx="1249038" cy="11416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6" idx="2"/>
              <a:endCxn id="8" idx="1"/>
            </p:cNvCxnSpPr>
            <p:nvPr/>
          </p:nvCxnSpPr>
          <p:spPr>
            <a:xfrm>
              <a:off x="2488651" y="958518"/>
              <a:ext cx="1509108" cy="15081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5" idx="2"/>
              <a:endCxn id="9" idx="1"/>
            </p:cNvCxnSpPr>
            <p:nvPr/>
          </p:nvCxnSpPr>
          <p:spPr>
            <a:xfrm>
              <a:off x="1836848" y="958518"/>
              <a:ext cx="2136272" cy="16854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777311" y="2100836"/>
              <a:ext cx="72043" cy="6409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78" name="Group 77"/>
          <p:cNvGrpSpPr/>
          <p:nvPr/>
        </p:nvGrpSpPr>
        <p:grpSpPr>
          <a:xfrm>
            <a:off x="410814" y="731329"/>
            <a:ext cx="1335600" cy="1335600"/>
            <a:chOff x="410815" y="731330"/>
            <a:chExt cx="1331020" cy="1331018"/>
          </a:xfrm>
        </p:grpSpPr>
        <p:grpSp>
          <p:nvGrpSpPr>
            <p:cNvPr id="79" name="Group 78"/>
            <p:cNvGrpSpPr/>
            <p:nvPr/>
          </p:nvGrpSpPr>
          <p:grpSpPr>
            <a:xfrm>
              <a:off x="410815" y="731330"/>
              <a:ext cx="1331020" cy="1331018"/>
              <a:chOff x="410815" y="731330"/>
              <a:chExt cx="1331020" cy="1331018"/>
            </a:xfrm>
          </p:grpSpPr>
          <p:sp>
            <p:nvSpPr>
              <p:cNvPr id="81" name="Oval 80"/>
              <p:cNvSpPr>
                <a:spLocks noChangeAspect="1"/>
              </p:cNvSpPr>
              <p:nvPr/>
            </p:nvSpPr>
            <p:spPr>
              <a:xfrm>
                <a:off x="410815" y="731330"/>
                <a:ext cx="1331020" cy="1331018"/>
              </a:xfrm>
              <a:prstGeom prst="ellipse">
                <a:avLst/>
              </a:prstGeom>
              <a:solidFill>
                <a:srgbClr val="9FA1A4">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82" name="Oval 81"/>
              <p:cNvSpPr>
                <a:spLocks noChangeAspect="1"/>
              </p:cNvSpPr>
              <p:nvPr/>
            </p:nvSpPr>
            <p:spPr>
              <a:xfrm>
                <a:off x="523802" y="846806"/>
                <a:ext cx="1105048" cy="1105046"/>
              </a:xfrm>
              <a:prstGeom prst="ellipse">
                <a:avLst/>
              </a:prstGeom>
              <a:solidFill>
                <a:srgbClr val="9FA1A4">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83" name="Oval 82"/>
              <p:cNvSpPr>
                <a:spLocks noChangeAspect="1"/>
              </p:cNvSpPr>
              <p:nvPr/>
            </p:nvSpPr>
            <p:spPr>
              <a:xfrm>
                <a:off x="631701" y="954705"/>
                <a:ext cx="889248" cy="889248"/>
              </a:xfrm>
              <a:prstGeom prst="ellipse">
                <a:avLst/>
              </a:prstGeom>
              <a:solidFill>
                <a:srgbClr val="9FA1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grpSp>
        <p:pic>
          <p:nvPicPr>
            <p:cNvPr id="80" name="Picture 7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7133" y="1043444"/>
              <a:ext cx="687965" cy="706790"/>
            </a:xfrm>
            <a:prstGeom prst="rect">
              <a:avLst/>
            </a:prstGeom>
          </p:spPr>
        </p:pic>
      </p:grpSp>
    </p:spTree>
    <p:extLst>
      <p:ext uri="{BB962C8B-B14F-4D97-AF65-F5344CB8AC3E}">
        <p14:creationId xmlns:p14="http://schemas.microsoft.com/office/powerpoint/2010/main" val="4155899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Deliver great service: Building strong relationships and achieving results</a:t>
            </a:r>
            <a:endParaRPr lang="en-AU" dirty="0"/>
          </a:p>
        </p:txBody>
      </p:sp>
      <p:pic>
        <p:nvPicPr>
          <p:cNvPr id="7171" name="EDDF5C60-09BA-49FD-B282-BCEA24888611" descr="imag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7840" y="1111512"/>
            <a:ext cx="3590107" cy="269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22996" y="4252856"/>
            <a:ext cx="2468433" cy="307777"/>
          </a:xfrm>
          <a:prstGeom prst="rect">
            <a:avLst/>
          </a:prstGeom>
        </p:spPr>
        <p:txBody>
          <a:bodyPr wrap="none">
            <a:spAutoFit/>
          </a:bodyPr>
          <a:lstStyle/>
          <a:p>
            <a:r>
              <a:rPr lang="en-ZA" sz="1400" cap="all" dirty="0" smtClean="0">
                <a:solidFill>
                  <a:srgbClr val="0F5C85"/>
                </a:solidFill>
                <a:cs typeface="Calibri"/>
                <a:sym typeface="Calibri"/>
              </a:rPr>
              <a:t>Harvey </a:t>
            </a:r>
            <a:r>
              <a:rPr lang="en-ZA" sz="1400" cap="all" dirty="0" err="1" smtClean="0">
                <a:solidFill>
                  <a:srgbClr val="0F5C85"/>
                </a:solidFill>
                <a:cs typeface="Calibri"/>
                <a:sym typeface="Calibri"/>
              </a:rPr>
              <a:t>norman</a:t>
            </a:r>
            <a:r>
              <a:rPr lang="en-ZA" sz="1400" cap="all" dirty="0" smtClean="0">
                <a:solidFill>
                  <a:srgbClr val="0F5C85"/>
                </a:solidFill>
                <a:cs typeface="Calibri"/>
                <a:sym typeface="Calibri"/>
              </a:rPr>
              <a:t> </a:t>
            </a:r>
            <a:r>
              <a:rPr lang="en-ZA" sz="1400" cap="all" dirty="0" err="1" smtClean="0">
                <a:solidFill>
                  <a:srgbClr val="0F5C85"/>
                </a:solidFill>
                <a:cs typeface="Calibri"/>
                <a:sym typeface="Calibri"/>
              </a:rPr>
              <a:t>springvale</a:t>
            </a:r>
            <a:endParaRPr lang="en-AU" dirty="0">
              <a:solidFill>
                <a:prstClr val="black"/>
              </a:solidFill>
            </a:endParaRPr>
          </a:p>
        </p:txBody>
      </p:sp>
      <p:pic>
        <p:nvPicPr>
          <p:cNvPr id="6" name="0D66154C-4169-4159-A959-710672994831" descr="imag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771275" y="1111511"/>
            <a:ext cx="3590108" cy="269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509437" y="4252856"/>
            <a:ext cx="2113784" cy="307777"/>
          </a:xfrm>
          <a:prstGeom prst="rect">
            <a:avLst/>
          </a:prstGeom>
        </p:spPr>
        <p:txBody>
          <a:bodyPr wrap="none">
            <a:spAutoFit/>
          </a:bodyPr>
          <a:lstStyle/>
          <a:p>
            <a:r>
              <a:rPr lang="en-AU" sz="1400" cap="all" dirty="0">
                <a:solidFill>
                  <a:srgbClr val="0F5C85"/>
                </a:solidFill>
                <a:cs typeface="Calibri"/>
              </a:rPr>
              <a:t>Good guys </a:t>
            </a:r>
            <a:r>
              <a:rPr lang="en-AU" sz="1400" cap="all" dirty="0" smtClean="0">
                <a:solidFill>
                  <a:srgbClr val="0F5C85"/>
                </a:solidFill>
                <a:cs typeface="Calibri"/>
              </a:rPr>
              <a:t>Dandenong</a:t>
            </a:r>
            <a:endParaRPr lang="en-AU" sz="1400" cap="all" dirty="0">
              <a:solidFill>
                <a:srgbClr val="0F5C85"/>
              </a:solidFill>
              <a:cs typeface="Calibri"/>
            </a:endParaRPr>
          </a:p>
        </p:txBody>
      </p:sp>
      <p:pic>
        <p:nvPicPr>
          <p:cNvPr id="7172" name="F7E0D299-F909-4ADA-B214-A4CC6D20DABC" descr="imag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27989" y="1111511"/>
            <a:ext cx="3590108" cy="2692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457966" y="4252856"/>
            <a:ext cx="1962397" cy="307777"/>
          </a:xfrm>
          <a:prstGeom prst="rect">
            <a:avLst/>
          </a:prstGeom>
        </p:spPr>
        <p:txBody>
          <a:bodyPr wrap="none">
            <a:spAutoFit/>
          </a:bodyPr>
          <a:lstStyle/>
          <a:p>
            <a:r>
              <a:rPr lang="en-AU" sz="1400" cap="all" dirty="0">
                <a:solidFill>
                  <a:srgbClr val="0F5C85"/>
                </a:solidFill>
                <a:cs typeface="Calibri"/>
              </a:rPr>
              <a:t>Good Guys </a:t>
            </a:r>
            <a:r>
              <a:rPr lang="en-AU" sz="1400" cap="all" dirty="0" err="1">
                <a:solidFill>
                  <a:srgbClr val="0F5C85"/>
                </a:solidFill>
                <a:cs typeface="Calibri"/>
              </a:rPr>
              <a:t>Taraglon</a:t>
            </a:r>
            <a:r>
              <a:rPr lang="en-AU" sz="1400" cap="all" dirty="0">
                <a:solidFill>
                  <a:srgbClr val="0F5C85"/>
                </a:solidFill>
                <a:cs typeface="Calibri"/>
              </a:rPr>
              <a:t> </a:t>
            </a:r>
          </a:p>
        </p:txBody>
      </p:sp>
      <p:sp>
        <p:nvSpPr>
          <p:cNvPr id="10" name="Oval 9"/>
          <p:cNvSpPr/>
          <p:nvPr/>
        </p:nvSpPr>
        <p:spPr>
          <a:xfrm>
            <a:off x="7432172" y="93307"/>
            <a:ext cx="1673290" cy="1393371"/>
          </a:xfrm>
          <a:prstGeom prst="ellipse">
            <a:avLst/>
          </a:prstGeom>
          <a:solidFill>
            <a:schemeClr val="bg1"/>
          </a:solidFill>
          <a:ln w="38100">
            <a:solidFill>
              <a:srgbClr val="00AE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cap="all" dirty="0" smtClean="0">
                <a:solidFill>
                  <a:srgbClr val="0F5C85"/>
                </a:solidFill>
                <a:ea typeface="Calibri"/>
                <a:cs typeface="Calibri"/>
              </a:rPr>
              <a:t>6 x Lavazza large table display units sold in to electrical retailers</a:t>
            </a:r>
            <a:endParaRPr lang="en-AU" sz="1100" cap="all" dirty="0">
              <a:solidFill>
                <a:srgbClr val="0F5C85"/>
              </a:solidFill>
              <a:ea typeface="Calibri"/>
              <a:cs typeface="Calibri"/>
            </a:endParaRPr>
          </a:p>
        </p:txBody>
      </p:sp>
    </p:spTree>
    <p:extLst>
      <p:ext uri="{BB962C8B-B14F-4D97-AF65-F5344CB8AC3E}">
        <p14:creationId xmlns:p14="http://schemas.microsoft.com/office/powerpoint/2010/main" val="590743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DELIVERABLES: Effective on every store visit – example </a:t>
            </a:r>
            <a:r>
              <a:rPr lang="en-AU" dirty="0" err="1" smtClean="0"/>
              <a:t>coles</a:t>
            </a:r>
            <a:r>
              <a:rPr lang="en-AU" dirty="0" smtClean="0"/>
              <a:t> north lakes</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857" y="554781"/>
            <a:ext cx="3044352" cy="22832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25" y="554781"/>
            <a:ext cx="3044350" cy="2283263"/>
          </a:xfrm>
          <a:prstGeom prst="rect">
            <a:avLst/>
          </a:prstGeom>
        </p:spPr>
      </p:pic>
      <p:sp>
        <p:nvSpPr>
          <p:cNvPr id="7" name="Oval 6"/>
          <p:cNvSpPr/>
          <p:nvPr/>
        </p:nvSpPr>
        <p:spPr>
          <a:xfrm>
            <a:off x="5529944" y="1841241"/>
            <a:ext cx="3539412" cy="2479195"/>
          </a:xfrm>
          <a:prstGeom prst="ellipse">
            <a:avLst/>
          </a:prstGeom>
          <a:solidFill>
            <a:schemeClr val="bg1"/>
          </a:solidFill>
          <a:ln w="38100">
            <a:solidFill>
              <a:srgbClr val="00AE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b="1" u="sng" dirty="0">
                <a:solidFill>
                  <a:prstClr val="black"/>
                </a:solidFill>
                <a:ea typeface="Calibri"/>
                <a:cs typeface="Calibri"/>
              </a:rPr>
              <a:t>Before &amp; After</a:t>
            </a:r>
          </a:p>
          <a:p>
            <a:pPr marL="171450" indent="-171450">
              <a:buFont typeface="Arial" panose="020B0604020202020204" pitchFamily="34" charset="0"/>
              <a:buChar char="•"/>
            </a:pPr>
            <a:r>
              <a:rPr lang="en-AU" sz="900" dirty="0">
                <a:solidFill>
                  <a:prstClr val="black"/>
                </a:solidFill>
                <a:ea typeface="Calibri"/>
                <a:cs typeface="Calibri"/>
              </a:rPr>
              <a:t>Fixed </a:t>
            </a:r>
            <a:r>
              <a:rPr lang="en-AU" sz="900" dirty="0" smtClean="0">
                <a:solidFill>
                  <a:prstClr val="black"/>
                </a:solidFill>
                <a:ea typeface="Calibri"/>
                <a:cs typeface="Calibri"/>
              </a:rPr>
              <a:t>Lavazza </a:t>
            </a:r>
            <a:r>
              <a:rPr lang="en-AU" sz="900" dirty="0" err="1" smtClean="0">
                <a:solidFill>
                  <a:prstClr val="black"/>
                </a:solidFill>
                <a:ea typeface="Calibri"/>
                <a:cs typeface="Calibri"/>
              </a:rPr>
              <a:t>1kg</a:t>
            </a:r>
            <a:r>
              <a:rPr lang="en-AU" sz="900" dirty="0" smtClean="0">
                <a:solidFill>
                  <a:prstClr val="black"/>
                </a:solidFill>
                <a:ea typeface="Calibri"/>
                <a:cs typeface="Calibri"/>
              </a:rPr>
              <a:t> </a:t>
            </a:r>
            <a:r>
              <a:rPr lang="en-AU" sz="900" dirty="0">
                <a:solidFill>
                  <a:prstClr val="black"/>
                </a:solidFill>
                <a:ea typeface="Calibri"/>
                <a:cs typeface="Calibri"/>
              </a:rPr>
              <a:t>ground gold  packed into beans and  ground </a:t>
            </a:r>
            <a:r>
              <a:rPr lang="en-AU" sz="900" dirty="0" err="1">
                <a:solidFill>
                  <a:prstClr val="black"/>
                </a:solidFill>
                <a:ea typeface="Calibri"/>
                <a:cs typeface="Calibri"/>
              </a:rPr>
              <a:t>oos</a:t>
            </a:r>
            <a:endParaRPr lang="en-AU" sz="900" dirty="0">
              <a:solidFill>
                <a:prstClr val="black"/>
              </a:solidFill>
              <a:ea typeface="Calibri"/>
              <a:cs typeface="Calibri"/>
            </a:endParaRPr>
          </a:p>
          <a:p>
            <a:pPr marL="171450" indent="-171450">
              <a:buFont typeface="Arial" panose="020B0604020202020204" pitchFamily="34" charset="0"/>
              <a:buChar char="•"/>
            </a:pPr>
            <a:r>
              <a:rPr lang="en-AU" sz="900" dirty="0">
                <a:solidFill>
                  <a:prstClr val="black"/>
                </a:solidFill>
                <a:ea typeface="Calibri"/>
                <a:cs typeface="Calibri"/>
              </a:rPr>
              <a:t>Fixed </a:t>
            </a:r>
            <a:r>
              <a:rPr lang="en-AU" sz="900" dirty="0" smtClean="0">
                <a:solidFill>
                  <a:prstClr val="black"/>
                </a:solidFill>
                <a:ea typeface="Calibri"/>
                <a:cs typeface="Calibri"/>
              </a:rPr>
              <a:t>Lavazza </a:t>
            </a:r>
            <a:r>
              <a:rPr lang="en-AU" sz="900" dirty="0" err="1" smtClean="0">
                <a:solidFill>
                  <a:prstClr val="black"/>
                </a:solidFill>
                <a:ea typeface="Calibri"/>
                <a:cs typeface="Calibri"/>
              </a:rPr>
              <a:t>1kg</a:t>
            </a:r>
            <a:r>
              <a:rPr lang="en-AU" sz="900" dirty="0" smtClean="0">
                <a:solidFill>
                  <a:prstClr val="black"/>
                </a:solidFill>
                <a:ea typeface="Calibri"/>
                <a:cs typeface="Calibri"/>
              </a:rPr>
              <a:t> Ground</a:t>
            </a:r>
            <a:r>
              <a:rPr lang="en-AU" sz="900" dirty="0">
                <a:solidFill>
                  <a:prstClr val="black"/>
                </a:solidFill>
                <a:ea typeface="Calibri"/>
                <a:cs typeface="Calibri"/>
              </a:rPr>
              <a:t>, back to two facings</a:t>
            </a:r>
          </a:p>
          <a:p>
            <a:pPr marL="171450" indent="-171450">
              <a:buFont typeface="Arial" panose="020B0604020202020204" pitchFamily="34" charset="0"/>
              <a:buChar char="•"/>
            </a:pPr>
            <a:r>
              <a:rPr lang="en-AU" sz="900" dirty="0">
                <a:solidFill>
                  <a:prstClr val="black"/>
                </a:solidFill>
                <a:ea typeface="Calibri"/>
                <a:cs typeface="Calibri"/>
              </a:rPr>
              <a:t>GM Deepak, has placed an order for more </a:t>
            </a:r>
            <a:r>
              <a:rPr lang="en-AU" sz="900" dirty="0" err="1">
                <a:solidFill>
                  <a:prstClr val="black"/>
                </a:solidFill>
                <a:ea typeface="Calibri"/>
                <a:cs typeface="Calibri"/>
              </a:rPr>
              <a:t>1kg</a:t>
            </a:r>
            <a:r>
              <a:rPr lang="en-AU" sz="900" dirty="0">
                <a:solidFill>
                  <a:prstClr val="black"/>
                </a:solidFill>
                <a:ea typeface="Calibri"/>
                <a:cs typeface="Calibri"/>
              </a:rPr>
              <a:t> to arrive for me to fill following Monday </a:t>
            </a:r>
          </a:p>
          <a:p>
            <a:pPr marL="171450" indent="-171450">
              <a:buFont typeface="Arial" panose="020B0604020202020204" pitchFamily="34" charset="0"/>
              <a:buChar char="•"/>
            </a:pPr>
            <a:r>
              <a:rPr lang="en-AU" sz="900" dirty="0">
                <a:solidFill>
                  <a:prstClr val="black"/>
                </a:solidFill>
                <a:ea typeface="Calibri"/>
                <a:cs typeface="Calibri"/>
              </a:rPr>
              <a:t>Opened up </a:t>
            </a:r>
            <a:r>
              <a:rPr lang="en-AU" sz="900" dirty="0" err="1">
                <a:solidFill>
                  <a:prstClr val="black"/>
                </a:solidFill>
                <a:ea typeface="Calibri"/>
                <a:cs typeface="Calibri"/>
              </a:rPr>
              <a:t>250g</a:t>
            </a:r>
            <a:r>
              <a:rPr lang="en-AU" sz="900" dirty="0">
                <a:solidFill>
                  <a:prstClr val="black"/>
                </a:solidFill>
                <a:ea typeface="Calibri"/>
                <a:cs typeface="Calibri"/>
              </a:rPr>
              <a:t> </a:t>
            </a:r>
            <a:r>
              <a:rPr lang="en-AU" sz="900" dirty="0" err="1">
                <a:solidFill>
                  <a:prstClr val="black"/>
                </a:solidFill>
                <a:ea typeface="Calibri"/>
                <a:cs typeface="Calibri"/>
              </a:rPr>
              <a:t>P</a:t>
            </a:r>
            <a:r>
              <a:rPr lang="en-AU" sz="900" dirty="0" err="1" smtClean="0">
                <a:solidFill>
                  <a:prstClr val="black"/>
                </a:solidFill>
                <a:ea typeface="Calibri"/>
                <a:cs typeface="Calibri"/>
              </a:rPr>
              <a:t>erfetto</a:t>
            </a:r>
            <a:endParaRPr lang="en-AU" sz="900" dirty="0">
              <a:solidFill>
                <a:prstClr val="black"/>
              </a:solidFill>
              <a:ea typeface="Calibri"/>
              <a:cs typeface="Calibri"/>
            </a:endParaRPr>
          </a:p>
          <a:p>
            <a:pPr marL="171450" indent="-171450">
              <a:buFont typeface="Arial" panose="020B0604020202020204" pitchFamily="34" charset="0"/>
              <a:buChar char="•"/>
            </a:pPr>
            <a:r>
              <a:rPr lang="en-AU" sz="900" dirty="0">
                <a:solidFill>
                  <a:prstClr val="black"/>
                </a:solidFill>
                <a:ea typeface="Calibri"/>
                <a:cs typeface="Calibri"/>
              </a:rPr>
              <a:t>Removed 2 cut Lavazza </a:t>
            </a:r>
            <a:r>
              <a:rPr lang="en-AU" sz="900" dirty="0" err="1">
                <a:solidFill>
                  <a:prstClr val="black"/>
                </a:solidFill>
                <a:ea typeface="Calibri"/>
                <a:cs typeface="Calibri"/>
              </a:rPr>
              <a:t>1kg</a:t>
            </a:r>
            <a:r>
              <a:rPr lang="en-AU" sz="900" dirty="0">
                <a:solidFill>
                  <a:prstClr val="black"/>
                </a:solidFill>
                <a:ea typeface="Calibri"/>
                <a:cs typeface="Calibri"/>
              </a:rPr>
              <a:t> Gold Ground from fixture</a:t>
            </a:r>
          </a:p>
          <a:p>
            <a:pPr marL="171450" indent="-171450">
              <a:buFont typeface="Arial" panose="020B0604020202020204" pitchFamily="34" charset="0"/>
              <a:buChar char="•"/>
            </a:pPr>
            <a:r>
              <a:rPr lang="en-AU" sz="900" dirty="0">
                <a:solidFill>
                  <a:prstClr val="black"/>
                </a:solidFill>
                <a:ea typeface="Calibri"/>
                <a:cs typeface="Calibri"/>
              </a:rPr>
              <a:t>Placed PRONTISSIMO stickers and faced</a:t>
            </a:r>
          </a:p>
          <a:p>
            <a:pPr marL="171450" indent="-171450">
              <a:buFont typeface="Arial" panose="020B0604020202020204" pitchFamily="34" charset="0"/>
              <a:buChar char="•"/>
            </a:pPr>
            <a:r>
              <a:rPr lang="en-AU" sz="900" dirty="0">
                <a:solidFill>
                  <a:prstClr val="black"/>
                </a:solidFill>
                <a:ea typeface="Calibri"/>
                <a:cs typeface="Calibri"/>
              </a:rPr>
              <a:t>tidied Lavazza caps</a:t>
            </a:r>
          </a:p>
          <a:p>
            <a:pPr marL="171450" indent="-171450">
              <a:buFont typeface="Arial" panose="020B0604020202020204" pitchFamily="34" charset="0"/>
              <a:buChar char="•"/>
            </a:pPr>
            <a:r>
              <a:rPr lang="en-AU" sz="900" dirty="0" smtClean="0">
                <a:solidFill>
                  <a:prstClr val="black"/>
                </a:solidFill>
                <a:ea typeface="Calibri"/>
                <a:cs typeface="Calibri"/>
              </a:rPr>
              <a:t>Filled &amp; Tidied </a:t>
            </a:r>
            <a:r>
              <a:rPr lang="en-AU" sz="900" dirty="0">
                <a:solidFill>
                  <a:prstClr val="black"/>
                </a:solidFill>
                <a:ea typeface="Calibri"/>
                <a:cs typeface="Calibri"/>
              </a:rPr>
              <a:t>front end shelf</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639" y="2577637"/>
            <a:ext cx="2528350" cy="1896262"/>
          </a:xfrm>
          <a:prstGeom prst="rect">
            <a:avLst/>
          </a:prstGeom>
        </p:spPr>
      </p:pic>
      <p:sp>
        <p:nvSpPr>
          <p:cNvPr id="10" name="Oval 9"/>
          <p:cNvSpPr/>
          <p:nvPr/>
        </p:nvSpPr>
        <p:spPr>
          <a:xfrm>
            <a:off x="976604" y="1486678"/>
            <a:ext cx="684245" cy="54739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sp>
        <p:nvSpPr>
          <p:cNvPr id="11" name="Oval 10"/>
          <p:cNvSpPr/>
          <p:nvPr/>
        </p:nvSpPr>
        <p:spPr>
          <a:xfrm>
            <a:off x="1966749" y="1486678"/>
            <a:ext cx="684245" cy="54739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spTree>
    <p:extLst>
      <p:ext uri="{BB962C8B-B14F-4D97-AF65-F5344CB8AC3E}">
        <p14:creationId xmlns:p14="http://schemas.microsoft.com/office/powerpoint/2010/main" val="339545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33696" y="955077"/>
            <a:ext cx="3804752" cy="3490366"/>
          </a:xfrm>
          <a:prstGeom prst="rect">
            <a:avLst/>
          </a:prstGeom>
        </p:spPr>
      </p:pic>
      <p:sp>
        <p:nvSpPr>
          <p:cNvPr id="4" name="Rectangle 3"/>
          <p:cNvSpPr/>
          <p:nvPr/>
        </p:nvSpPr>
        <p:spPr>
          <a:xfrm>
            <a:off x="570406" y="1234283"/>
            <a:ext cx="3027504" cy="2708434"/>
          </a:xfrm>
          <a:prstGeom prst="rect">
            <a:avLst/>
          </a:prstGeom>
        </p:spPr>
        <p:txBody>
          <a:bodyPr wrap="square">
            <a:spAutoFit/>
          </a:bodyPr>
          <a:lstStyle/>
          <a:p>
            <a:r>
              <a:rPr lang="en-US" sz="1000" dirty="0">
                <a:solidFill>
                  <a:schemeClr val="bg1"/>
                </a:solidFill>
              </a:rPr>
              <a:t>Smollan is a leading international retail solutions company. Through strategic partnerships with like-minded retail solutions companies, we are able to offer a seamless service internationally.  Some of these partners are shown on </a:t>
            </a:r>
            <a:r>
              <a:rPr lang="en-US" sz="1000" b="1" dirty="0">
                <a:solidFill>
                  <a:srgbClr val="FFFFFF"/>
                </a:solidFill>
              </a:rPr>
              <a:t>pages 9-</a:t>
            </a:r>
            <a:r>
              <a:rPr lang="en-US" sz="1000" b="1" dirty="0" smtClean="0">
                <a:solidFill>
                  <a:srgbClr val="FFFFFF"/>
                </a:solidFill>
              </a:rPr>
              <a:t>10.</a:t>
            </a:r>
            <a:endParaRPr lang="en-US" sz="1000" b="1" dirty="0">
              <a:solidFill>
                <a:srgbClr val="FFFFFF"/>
              </a:solidFill>
            </a:endParaRPr>
          </a:p>
          <a:p>
            <a:endParaRPr lang="en-US" sz="1000" dirty="0">
              <a:solidFill>
                <a:schemeClr val="bg1"/>
              </a:solidFill>
            </a:endParaRPr>
          </a:p>
          <a:p>
            <a:pPr fontAlgn="base"/>
            <a:r>
              <a:rPr lang="en-US" sz="1000" dirty="0">
                <a:solidFill>
                  <a:schemeClr val="bg1"/>
                </a:solidFill>
              </a:rPr>
              <a:t>We deliver growth for our clients by covering every aspect of how their brand is managed at the point of purchase. Our people execute brand strategies in store for many of the world’s most loved brands.</a:t>
            </a:r>
          </a:p>
          <a:p>
            <a:pPr fontAlgn="base"/>
            <a:endParaRPr lang="en-US" sz="1000" dirty="0">
              <a:solidFill>
                <a:schemeClr val="bg1"/>
              </a:solidFill>
            </a:endParaRPr>
          </a:p>
          <a:p>
            <a:pPr fontAlgn="base"/>
            <a:r>
              <a:rPr lang="en-US" sz="1000" dirty="0">
                <a:solidFill>
                  <a:schemeClr val="bg1"/>
                </a:solidFill>
              </a:rPr>
              <a:t>We pride ourselves in partnering with our clients to achieve growth through increasing breadth and depth of distribution and driving sales by creating exceptional shopper experiences. We are the pivot point where the retailer, brand owner and shopper intercept.</a:t>
            </a:r>
          </a:p>
          <a:p>
            <a:endParaRPr lang="en-US" sz="1000" dirty="0">
              <a:solidFill>
                <a:schemeClr val="bg1"/>
              </a:solidFill>
            </a:endParaRPr>
          </a:p>
        </p:txBody>
      </p:sp>
      <p:sp>
        <p:nvSpPr>
          <p:cNvPr id="3" name="Rectangle 2"/>
          <p:cNvSpPr/>
          <p:nvPr/>
        </p:nvSpPr>
        <p:spPr>
          <a:xfrm>
            <a:off x="7146091" y="732380"/>
            <a:ext cx="1500070" cy="1492716"/>
          </a:xfrm>
          <a:prstGeom prst="rect">
            <a:avLst/>
          </a:prstGeom>
        </p:spPr>
        <p:txBody>
          <a:bodyPr wrap="square">
            <a:spAutoFit/>
          </a:bodyPr>
          <a:lstStyle/>
          <a:p>
            <a:pPr>
              <a:spcBef>
                <a:spcPts val="1800"/>
              </a:spcBef>
              <a:spcAft>
                <a:spcPts val="1800"/>
              </a:spcAft>
            </a:pPr>
            <a:r>
              <a:rPr lang="en-US" sz="1600" b="1" dirty="0">
                <a:solidFill>
                  <a:srgbClr val="00AEEF"/>
                </a:solidFill>
                <a:latin typeface="Calibri" panose="020F0502020204030204" pitchFamily="34" charset="0"/>
                <a:ea typeface="Calibri" panose="020F0502020204030204" pitchFamily="34" charset="0"/>
                <a:cs typeface="Times New Roman" panose="02020603050405020304" pitchFamily="18" charset="0"/>
              </a:rPr>
              <a:t>OUR PURPOSE</a:t>
            </a:r>
            <a:r>
              <a:rPr lang="en-US" sz="1100" b="1" dirty="0">
                <a:solidFill>
                  <a:srgbClr val="00AEEF"/>
                </a:solidFill>
                <a:latin typeface="Calibri" panose="020F0502020204030204" pitchFamily="34" charset="0"/>
                <a:ea typeface="Calibri" panose="020F0502020204030204" pitchFamily="34" charset="0"/>
                <a:cs typeface="Times New Roman" panose="02020603050405020304" pitchFamily="18" charset="0"/>
              </a:rPr>
              <a:t/>
            </a:r>
            <a:br>
              <a:rPr lang="en-US" sz="1100" b="1" dirty="0">
                <a:solidFill>
                  <a:srgbClr val="00AEEF"/>
                </a:solidFill>
                <a:latin typeface="Calibri" panose="020F0502020204030204" pitchFamily="34" charset="0"/>
                <a:ea typeface="Calibri" panose="020F0502020204030204" pitchFamily="34" charset="0"/>
                <a:cs typeface="Times New Roman" panose="02020603050405020304" pitchFamily="18" charset="0"/>
              </a:rPr>
            </a:br>
            <a:r>
              <a:rPr lang="en-US" sz="9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r>
            <a:br>
              <a:rPr lang="en-US" sz="900"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sz="1100" dirty="0">
                <a:solidFill>
                  <a:srgbClr val="9FA1A4"/>
                </a:solidFill>
                <a:latin typeface="Calibri" panose="020F0502020204030204" pitchFamily="34" charset="0"/>
                <a:ea typeface="Calibri" panose="020F0502020204030204" pitchFamily="34" charset="0"/>
                <a:cs typeface="Times New Roman" panose="02020603050405020304" pitchFamily="18" charset="0"/>
              </a:rPr>
              <a:t>We create and execute leading retail solutions that deliver growth and in doing so have a profound social impact.</a:t>
            </a:r>
            <a:endParaRPr lang="en-US" sz="900" dirty="0">
              <a:solidFill>
                <a:srgbClr val="9FA1A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5"/>
          <p:cNvSpPr>
            <a:spLocks noGrp="1"/>
          </p:cNvSpPr>
          <p:nvPr>
            <p:ph type="title"/>
          </p:nvPr>
        </p:nvSpPr>
        <p:spPr/>
        <p:txBody>
          <a:bodyPr>
            <a:normAutofit fontScale="90000"/>
          </a:bodyPr>
          <a:lstStyle/>
          <a:p>
            <a:r>
              <a:rPr lang="en-US" dirty="0" smtClean="0"/>
              <a:t>Market </a:t>
            </a:r>
            <a:r>
              <a:rPr lang="en-US" dirty="0"/>
              <a:t>Position</a:t>
            </a:r>
          </a:p>
        </p:txBody>
      </p:sp>
      <p:cxnSp>
        <p:nvCxnSpPr>
          <p:cNvPr id="9" name="Straight Connector 8"/>
          <p:cNvCxnSpPr/>
          <p:nvPr/>
        </p:nvCxnSpPr>
        <p:spPr>
          <a:xfrm>
            <a:off x="457200" y="1330960"/>
            <a:ext cx="0" cy="2377440"/>
          </a:xfrm>
          <a:prstGeom prst="line">
            <a:avLst/>
          </a:prstGeom>
          <a:ln w="21590">
            <a:solidFill>
              <a:srgbClr val="00AE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183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0" y="-51275"/>
            <a:ext cx="9144000" cy="1503423"/>
            <a:chOff x="0" y="37210"/>
            <a:chExt cx="9144000" cy="1503423"/>
          </a:xfrm>
        </p:grpSpPr>
        <p:pic>
          <p:nvPicPr>
            <p:cNvPr id="50" name="Picture 4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7210"/>
              <a:ext cx="9144000" cy="1503423"/>
            </a:xfrm>
            <a:prstGeom prst="rect">
              <a:avLst/>
            </a:prstGeom>
          </p:spPr>
        </p:pic>
        <p:pic>
          <p:nvPicPr>
            <p:cNvPr id="60" name="Picture 5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98954" y="588903"/>
              <a:ext cx="294428" cy="294428"/>
            </a:xfrm>
            <a:prstGeom prst="rect">
              <a:avLst/>
            </a:prstGeom>
          </p:spPr>
        </p:pic>
      </p:grpSp>
      <p:sp>
        <p:nvSpPr>
          <p:cNvPr id="61" name="Oval 60"/>
          <p:cNvSpPr>
            <a:spLocks noChangeAspect="1"/>
          </p:cNvSpPr>
          <p:nvPr/>
        </p:nvSpPr>
        <p:spPr>
          <a:xfrm>
            <a:off x="6912867" y="1256075"/>
            <a:ext cx="1413526" cy="1413524"/>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71" name="Rectangle 70"/>
          <p:cNvSpPr/>
          <p:nvPr/>
        </p:nvSpPr>
        <p:spPr>
          <a:xfrm>
            <a:off x="6708498" y="2621545"/>
            <a:ext cx="1835368" cy="17256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72" name="Rectangle 71"/>
          <p:cNvSpPr/>
          <p:nvPr/>
        </p:nvSpPr>
        <p:spPr>
          <a:xfrm>
            <a:off x="6709616" y="2276195"/>
            <a:ext cx="1835368" cy="603662"/>
          </a:xfrm>
          <a:prstGeom prst="rect">
            <a:avLst/>
          </a:prstGeom>
          <a:solidFill>
            <a:srgbClr val="0058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73" name="Oval 72"/>
          <p:cNvSpPr>
            <a:spLocks noChangeAspect="1"/>
          </p:cNvSpPr>
          <p:nvPr/>
        </p:nvSpPr>
        <p:spPr>
          <a:xfrm>
            <a:off x="7050887" y="1394095"/>
            <a:ext cx="1137484" cy="113748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74" name="TextBox 73"/>
          <p:cNvSpPr txBox="1"/>
          <p:nvPr/>
        </p:nvSpPr>
        <p:spPr>
          <a:xfrm>
            <a:off x="6709616" y="2512647"/>
            <a:ext cx="1833134" cy="388101"/>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FFFFFF"/>
                </a:solidFill>
                <a:effectLst/>
                <a:uLnTx/>
                <a:uFillTx/>
              </a:rPr>
              <a:t>2017</a:t>
            </a:r>
          </a:p>
        </p:txBody>
      </p:sp>
      <p:pic>
        <p:nvPicPr>
          <p:cNvPr id="75" name="Picture 7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12334" y="1619848"/>
            <a:ext cx="1012334" cy="662045"/>
          </a:xfrm>
          <a:prstGeom prst="rect">
            <a:avLst/>
          </a:prstGeom>
        </p:spPr>
      </p:pic>
      <p:sp>
        <p:nvSpPr>
          <p:cNvPr id="76" name="Oval 75"/>
          <p:cNvSpPr>
            <a:spLocks noChangeAspect="1"/>
          </p:cNvSpPr>
          <p:nvPr/>
        </p:nvSpPr>
        <p:spPr>
          <a:xfrm>
            <a:off x="801728" y="1256075"/>
            <a:ext cx="1413526" cy="1413524"/>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77" name="Rectangle 76"/>
          <p:cNvSpPr/>
          <p:nvPr/>
        </p:nvSpPr>
        <p:spPr>
          <a:xfrm>
            <a:off x="598477" y="2605152"/>
            <a:ext cx="1835368" cy="174200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78" name="Rectangle 77"/>
          <p:cNvSpPr/>
          <p:nvPr/>
        </p:nvSpPr>
        <p:spPr>
          <a:xfrm>
            <a:off x="598477" y="2276195"/>
            <a:ext cx="1835368" cy="603662"/>
          </a:xfrm>
          <a:prstGeom prst="rect">
            <a:avLst/>
          </a:prstGeom>
          <a:solidFill>
            <a:srgbClr val="0058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79" name="Oval 78"/>
          <p:cNvSpPr>
            <a:spLocks noChangeAspect="1"/>
          </p:cNvSpPr>
          <p:nvPr/>
        </p:nvSpPr>
        <p:spPr>
          <a:xfrm>
            <a:off x="939748" y="1394095"/>
            <a:ext cx="1137484" cy="113748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80" name="TextBox 79"/>
          <p:cNvSpPr txBox="1"/>
          <p:nvPr/>
        </p:nvSpPr>
        <p:spPr>
          <a:xfrm>
            <a:off x="736993" y="3278995"/>
            <a:ext cx="1566779" cy="701731"/>
          </a:xfrm>
          <a:prstGeom prst="rect">
            <a:avLst/>
          </a:prstGeom>
          <a:noFill/>
        </p:spPr>
        <p:txBody>
          <a:bodyPr wrap="square" rtlCol="0">
            <a:spAutoFit/>
          </a:bodyPr>
          <a:lstStyle/>
          <a:p>
            <a:pPr marL="0" marR="0" lvl="1" indent="0" defTabSz="914400" eaLnBrk="1" fontAlgn="auto" latinLnBrk="0" hangingPunct="1">
              <a:lnSpc>
                <a:spcPct val="90000"/>
              </a:lnSpc>
              <a:spcBef>
                <a:spcPct val="0"/>
              </a:spcBef>
              <a:spcAft>
                <a:spcPct val="15000"/>
              </a:spcAft>
              <a:buClr>
                <a:srgbClr val="00AEEF"/>
              </a:buClr>
              <a:buSzTx/>
              <a:buFontTx/>
              <a:buNone/>
              <a:tabLst/>
              <a:defRPr/>
            </a:pPr>
            <a:r>
              <a:rPr kumimoji="0" lang="en-US" sz="1100" b="0" i="0" u="none" strike="noStrike" kern="0" cap="none" spc="0" normalizeH="0" baseline="0" noProof="0" dirty="0">
                <a:ln>
                  <a:noFill/>
                </a:ln>
                <a:solidFill>
                  <a:srgbClr val="9FA1A4"/>
                </a:solidFill>
                <a:effectLst/>
                <a:uLnTx/>
                <a:uFillTx/>
              </a:rPr>
              <a:t>The Smollan business </a:t>
            </a:r>
            <a:br>
              <a:rPr kumimoji="0" lang="en-US" sz="1100" b="0" i="0" u="none" strike="noStrike" kern="0" cap="none" spc="0" normalizeH="0" baseline="0" noProof="0" dirty="0">
                <a:ln>
                  <a:noFill/>
                </a:ln>
                <a:solidFill>
                  <a:srgbClr val="9FA1A4"/>
                </a:solidFill>
                <a:effectLst/>
                <a:uLnTx/>
                <a:uFillTx/>
              </a:rPr>
            </a:br>
            <a:r>
              <a:rPr kumimoji="0" lang="en-US" sz="1100" b="0" i="0" u="none" strike="noStrike" kern="0" cap="none" spc="0" normalizeH="0" baseline="0" noProof="0" dirty="0">
                <a:ln>
                  <a:noFill/>
                </a:ln>
                <a:solidFill>
                  <a:srgbClr val="9FA1A4"/>
                </a:solidFill>
                <a:effectLst/>
                <a:uLnTx/>
                <a:uFillTx/>
              </a:rPr>
              <a:t>is started as a regional sales agency by </a:t>
            </a:r>
            <a:br>
              <a:rPr kumimoji="0" lang="en-US" sz="1100" b="0" i="0" u="none" strike="noStrike" kern="0" cap="none" spc="0" normalizeH="0" baseline="0" noProof="0" dirty="0">
                <a:ln>
                  <a:noFill/>
                </a:ln>
                <a:solidFill>
                  <a:srgbClr val="9FA1A4"/>
                </a:solidFill>
                <a:effectLst/>
                <a:uLnTx/>
                <a:uFillTx/>
              </a:rPr>
            </a:br>
            <a:r>
              <a:rPr kumimoji="0" lang="en-US" sz="1100" b="0" i="0" u="none" strike="noStrike" kern="0" cap="none" spc="0" normalizeH="0" baseline="0" noProof="0" dirty="0">
                <a:ln>
                  <a:noFill/>
                </a:ln>
                <a:solidFill>
                  <a:srgbClr val="9FA1A4"/>
                </a:solidFill>
                <a:effectLst/>
                <a:uLnTx/>
                <a:uFillTx/>
              </a:rPr>
              <a:t>Fred Smollan.</a:t>
            </a:r>
            <a:endParaRPr kumimoji="0" lang="en-ZA" sz="1100" b="0" i="0" u="none" strike="noStrike" kern="0" cap="none" spc="0" normalizeH="0" baseline="0" noProof="0" dirty="0">
              <a:ln>
                <a:noFill/>
              </a:ln>
              <a:solidFill>
                <a:srgbClr val="9FA1A4"/>
              </a:solidFill>
              <a:effectLst/>
              <a:uLnTx/>
              <a:uFillTx/>
            </a:endParaRPr>
          </a:p>
        </p:txBody>
      </p:sp>
      <p:sp>
        <p:nvSpPr>
          <p:cNvPr id="83" name="Rectangle 82"/>
          <p:cNvSpPr/>
          <p:nvPr/>
        </p:nvSpPr>
        <p:spPr>
          <a:xfrm>
            <a:off x="598478" y="2919574"/>
            <a:ext cx="1833132" cy="276999"/>
          </a:xfrm>
          <a:prstGeom prst="rect">
            <a:avLst/>
          </a:prstGeom>
        </p:spPr>
        <p:txBody>
          <a:bodyPr wrap="square"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a:ln>
                  <a:noFill/>
                </a:ln>
                <a:solidFill>
                  <a:srgbClr val="005884"/>
                </a:solidFill>
                <a:effectLst/>
                <a:uLnTx/>
                <a:uFillTx/>
                <a:latin typeface="+mj-lt"/>
              </a:rPr>
              <a:t>1 Employee</a:t>
            </a:r>
          </a:p>
        </p:txBody>
      </p:sp>
      <p:sp>
        <p:nvSpPr>
          <p:cNvPr id="84" name="TextBox 83"/>
          <p:cNvSpPr txBox="1"/>
          <p:nvPr/>
        </p:nvSpPr>
        <p:spPr>
          <a:xfrm>
            <a:off x="598477" y="2512647"/>
            <a:ext cx="1833134" cy="388101"/>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FFFFFF"/>
                </a:solidFill>
                <a:effectLst/>
                <a:uLnTx/>
                <a:uFillTx/>
              </a:rPr>
              <a:t>1931</a:t>
            </a:r>
          </a:p>
        </p:txBody>
      </p:sp>
      <p:cxnSp>
        <p:nvCxnSpPr>
          <p:cNvPr id="85" name="Straight Connector 84"/>
          <p:cNvCxnSpPr/>
          <p:nvPr/>
        </p:nvCxnSpPr>
        <p:spPr>
          <a:xfrm>
            <a:off x="598477" y="3226452"/>
            <a:ext cx="1833134" cy="0"/>
          </a:xfrm>
          <a:prstGeom prst="line">
            <a:avLst/>
          </a:prstGeom>
          <a:ln w="12700">
            <a:solidFill>
              <a:srgbClr val="005884"/>
            </a:solidFill>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61897" y="1590671"/>
            <a:ext cx="1090930" cy="713446"/>
          </a:xfrm>
          <a:prstGeom prst="rect">
            <a:avLst/>
          </a:prstGeom>
        </p:spPr>
      </p:pic>
      <p:sp>
        <p:nvSpPr>
          <p:cNvPr id="87" name="Oval 86"/>
          <p:cNvSpPr>
            <a:spLocks noChangeAspect="1"/>
          </p:cNvSpPr>
          <p:nvPr/>
        </p:nvSpPr>
        <p:spPr>
          <a:xfrm>
            <a:off x="2840348" y="1256075"/>
            <a:ext cx="1413526" cy="1413524"/>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88" name="Rectangle 87"/>
          <p:cNvSpPr/>
          <p:nvPr/>
        </p:nvSpPr>
        <p:spPr>
          <a:xfrm>
            <a:off x="2637097" y="2621545"/>
            <a:ext cx="1835368" cy="17282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89" name="Rectangle 88"/>
          <p:cNvSpPr/>
          <p:nvPr/>
        </p:nvSpPr>
        <p:spPr>
          <a:xfrm>
            <a:off x="2637097" y="2276195"/>
            <a:ext cx="1835368" cy="603662"/>
          </a:xfrm>
          <a:prstGeom prst="rect">
            <a:avLst/>
          </a:prstGeom>
          <a:solidFill>
            <a:srgbClr val="0058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90" name="Oval 89"/>
          <p:cNvSpPr>
            <a:spLocks noChangeAspect="1"/>
          </p:cNvSpPr>
          <p:nvPr/>
        </p:nvSpPr>
        <p:spPr>
          <a:xfrm>
            <a:off x="2978368" y="1394095"/>
            <a:ext cx="1137484" cy="113748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91" name="TextBox 90"/>
          <p:cNvSpPr txBox="1"/>
          <p:nvPr/>
        </p:nvSpPr>
        <p:spPr>
          <a:xfrm>
            <a:off x="2775613" y="3278995"/>
            <a:ext cx="1566779" cy="769441"/>
          </a:xfrm>
          <a:prstGeom prst="rect">
            <a:avLst/>
          </a:prstGeom>
          <a:noFill/>
        </p:spPr>
        <p:txBody>
          <a:bodyPr wrap="square" rtlCol="0">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FA1A4"/>
                </a:solidFill>
                <a:effectLst/>
                <a:uLnTx/>
                <a:uFillTx/>
              </a:rPr>
              <a:t>Smollan takes on more clients and commences its expansion into a national business.</a:t>
            </a:r>
            <a:endParaRPr kumimoji="0" lang="en-ZA" sz="1100" b="0" i="0" u="none" strike="noStrike" kern="0" cap="none" spc="0" normalizeH="0" baseline="0" noProof="0" dirty="0">
              <a:ln>
                <a:noFill/>
              </a:ln>
              <a:solidFill>
                <a:srgbClr val="9FA1A4"/>
              </a:solidFill>
              <a:effectLst/>
              <a:uLnTx/>
              <a:uFillTx/>
            </a:endParaRPr>
          </a:p>
        </p:txBody>
      </p:sp>
      <p:sp>
        <p:nvSpPr>
          <p:cNvPr id="92" name="Rectangle 91"/>
          <p:cNvSpPr/>
          <p:nvPr/>
        </p:nvSpPr>
        <p:spPr>
          <a:xfrm>
            <a:off x="2635980" y="2919574"/>
            <a:ext cx="1835368" cy="276999"/>
          </a:xfrm>
          <a:prstGeom prst="rect">
            <a:avLst/>
          </a:prstGeom>
        </p:spPr>
        <p:txBody>
          <a:bodyPr wrap="square"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a:ln>
                  <a:noFill/>
                </a:ln>
                <a:solidFill>
                  <a:srgbClr val="005884"/>
                </a:solidFill>
                <a:effectLst/>
                <a:uLnTx/>
                <a:uFillTx/>
                <a:latin typeface="+mj-lt"/>
              </a:rPr>
              <a:t>135 Employees</a:t>
            </a:r>
          </a:p>
        </p:txBody>
      </p:sp>
      <p:sp>
        <p:nvSpPr>
          <p:cNvPr id="93" name="TextBox 92"/>
          <p:cNvSpPr txBox="1"/>
          <p:nvPr/>
        </p:nvSpPr>
        <p:spPr>
          <a:xfrm>
            <a:off x="2637097" y="2512647"/>
            <a:ext cx="1833134" cy="388101"/>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FFFFFF"/>
                </a:solidFill>
                <a:effectLst/>
                <a:uLnTx/>
                <a:uFillTx/>
              </a:rPr>
              <a:t>1975</a:t>
            </a:r>
          </a:p>
        </p:txBody>
      </p:sp>
      <p:cxnSp>
        <p:nvCxnSpPr>
          <p:cNvPr id="94" name="Straight Connector 93"/>
          <p:cNvCxnSpPr/>
          <p:nvPr/>
        </p:nvCxnSpPr>
        <p:spPr>
          <a:xfrm>
            <a:off x="2637097" y="3226452"/>
            <a:ext cx="1833134" cy="0"/>
          </a:xfrm>
          <a:prstGeom prst="line">
            <a:avLst/>
          </a:prstGeom>
          <a:ln w="12700">
            <a:solidFill>
              <a:srgbClr val="005884"/>
            </a:solidFill>
          </a:ln>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56377" y="1670435"/>
            <a:ext cx="979210" cy="640384"/>
          </a:xfrm>
          <a:prstGeom prst="rect">
            <a:avLst/>
          </a:prstGeom>
        </p:spPr>
      </p:pic>
      <p:sp>
        <p:nvSpPr>
          <p:cNvPr id="96" name="Oval 95"/>
          <p:cNvSpPr>
            <a:spLocks noChangeAspect="1"/>
          </p:cNvSpPr>
          <p:nvPr/>
        </p:nvSpPr>
        <p:spPr>
          <a:xfrm>
            <a:off x="4878968" y="1256075"/>
            <a:ext cx="1413526" cy="1413524"/>
          </a:xfrm>
          <a:prstGeom prst="ellipse">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97" name="Rectangle 96"/>
          <p:cNvSpPr/>
          <p:nvPr/>
        </p:nvSpPr>
        <p:spPr>
          <a:xfrm>
            <a:off x="4676348" y="2621545"/>
            <a:ext cx="1835368" cy="17256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98" name="Rectangle 97"/>
          <p:cNvSpPr/>
          <p:nvPr/>
        </p:nvSpPr>
        <p:spPr>
          <a:xfrm>
            <a:off x="4675717" y="2276195"/>
            <a:ext cx="1835999" cy="604800"/>
          </a:xfrm>
          <a:prstGeom prst="rect">
            <a:avLst/>
          </a:prstGeom>
          <a:solidFill>
            <a:srgbClr val="0058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w="0"/>
              <a:solidFill>
                <a:srgbClr val="015986"/>
              </a:solidFill>
              <a:effectLst/>
              <a:uLnTx/>
              <a:uFillTx/>
            </a:endParaRPr>
          </a:p>
        </p:txBody>
      </p:sp>
      <p:sp>
        <p:nvSpPr>
          <p:cNvPr id="99" name="Oval 98"/>
          <p:cNvSpPr>
            <a:spLocks noChangeAspect="1"/>
          </p:cNvSpPr>
          <p:nvPr/>
        </p:nvSpPr>
        <p:spPr>
          <a:xfrm>
            <a:off x="5016988" y="1394095"/>
            <a:ext cx="1137484" cy="113748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15986"/>
              </a:solidFill>
              <a:effectLst/>
              <a:uLnTx/>
              <a:uFillTx/>
            </a:endParaRPr>
          </a:p>
        </p:txBody>
      </p:sp>
      <p:sp>
        <p:nvSpPr>
          <p:cNvPr id="100" name="TextBox 99"/>
          <p:cNvSpPr txBox="1"/>
          <p:nvPr/>
        </p:nvSpPr>
        <p:spPr>
          <a:xfrm>
            <a:off x="4814233" y="3278995"/>
            <a:ext cx="1566779" cy="1006429"/>
          </a:xfrm>
          <a:prstGeom prst="rect">
            <a:avLst/>
          </a:prstGeom>
          <a:noFill/>
        </p:spPr>
        <p:txBody>
          <a:bodyPr wrap="square" rtlCol="0">
            <a:spAutoFit/>
          </a:bodyPr>
          <a:lstStyle/>
          <a:p>
            <a:pPr marL="0" marR="0" lvl="1" indent="0" defTabSz="914400" eaLnBrk="1" fontAlgn="auto" latinLnBrk="0" hangingPunct="1">
              <a:lnSpc>
                <a:spcPct val="90000"/>
              </a:lnSpc>
              <a:spcBef>
                <a:spcPct val="0"/>
              </a:spcBef>
              <a:spcAft>
                <a:spcPct val="15000"/>
              </a:spcAft>
              <a:buClr>
                <a:srgbClr val="00AEEF"/>
              </a:buClr>
              <a:buSzTx/>
              <a:buFontTx/>
              <a:buNone/>
              <a:tabLst/>
              <a:defRPr/>
            </a:pPr>
            <a:r>
              <a:rPr kumimoji="0" lang="en-US" sz="1100" b="0" i="0" u="none" strike="noStrike" kern="0" cap="none" spc="0" normalizeH="0" baseline="0" noProof="0" dirty="0">
                <a:ln>
                  <a:noFill/>
                </a:ln>
                <a:solidFill>
                  <a:srgbClr val="9FA1A4"/>
                </a:solidFill>
                <a:effectLst/>
                <a:uLnTx/>
                <a:uFillTx/>
              </a:rPr>
              <a:t>Smollan continues it’s growth in SA and embarks on establishing relationships with key strategic partners across the world.</a:t>
            </a:r>
            <a:endParaRPr kumimoji="0" lang="en-ZA" sz="1100" b="0" i="0" u="none" strike="noStrike" kern="0" cap="none" spc="0" normalizeH="0" baseline="0" noProof="0" dirty="0">
              <a:ln>
                <a:noFill/>
              </a:ln>
              <a:solidFill>
                <a:srgbClr val="9FA1A4"/>
              </a:solidFill>
              <a:effectLst/>
              <a:uLnTx/>
              <a:uFillTx/>
            </a:endParaRPr>
          </a:p>
        </p:txBody>
      </p:sp>
      <p:sp>
        <p:nvSpPr>
          <p:cNvPr id="101" name="Rectangle 100"/>
          <p:cNvSpPr/>
          <p:nvPr/>
        </p:nvSpPr>
        <p:spPr>
          <a:xfrm>
            <a:off x="4674600" y="2919574"/>
            <a:ext cx="1835368" cy="276999"/>
          </a:xfrm>
          <a:prstGeom prst="rect">
            <a:avLst/>
          </a:prstGeom>
        </p:spPr>
        <p:txBody>
          <a:bodyPr wrap="square"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a:ln>
                  <a:noFill/>
                </a:ln>
                <a:solidFill>
                  <a:srgbClr val="005884"/>
                </a:solidFill>
                <a:effectLst/>
                <a:uLnTx/>
                <a:uFillTx/>
                <a:latin typeface="+mj-lt"/>
              </a:rPr>
              <a:t>32 858 Employees</a:t>
            </a:r>
          </a:p>
        </p:txBody>
      </p:sp>
      <p:sp>
        <p:nvSpPr>
          <p:cNvPr id="102" name="TextBox 101"/>
          <p:cNvSpPr txBox="1"/>
          <p:nvPr/>
        </p:nvSpPr>
        <p:spPr>
          <a:xfrm>
            <a:off x="4675717" y="2512647"/>
            <a:ext cx="1833134" cy="388101"/>
          </a:xfrm>
          <a:prstGeom prst="rect">
            <a:avLst/>
          </a:prstGeom>
          <a:noFill/>
        </p:spPr>
        <p:txBody>
          <a:bodyPr wrap="square"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FFFFFF"/>
                </a:solidFill>
                <a:effectLst/>
                <a:uLnTx/>
                <a:uFillTx/>
              </a:rPr>
              <a:t>2010</a:t>
            </a:r>
          </a:p>
        </p:txBody>
      </p:sp>
      <p:cxnSp>
        <p:nvCxnSpPr>
          <p:cNvPr id="103" name="Straight Connector 102"/>
          <p:cNvCxnSpPr/>
          <p:nvPr/>
        </p:nvCxnSpPr>
        <p:spPr>
          <a:xfrm>
            <a:off x="4675717" y="3226452"/>
            <a:ext cx="1833134" cy="0"/>
          </a:xfrm>
          <a:prstGeom prst="line">
            <a:avLst/>
          </a:prstGeom>
          <a:ln w="12700">
            <a:solidFill>
              <a:srgbClr val="005884"/>
            </a:solidFill>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78435" y="1619848"/>
            <a:ext cx="1012334" cy="662046"/>
          </a:xfrm>
          <a:prstGeom prst="rect">
            <a:avLst/>
          </a:prstGeom>
        </p:spPr>
      </p:pic>
      <p:sp>
        <p:nvSpPr>
          <p:cNvPr id="105" name="TextBox 104"/>
          <p:cNvSpPr txBox="1"/>
          <p:nvPr/>
        </p:nvSpPr>
        <p:spPr>
          <a:xfrm>
            <a:off x="6848132" y="3278995"/>
            <a:ext cx="1697392" cy="1006429"/>
          </a:xfrm>
          <a:prstGeom prst="rect">
            <a:avLst/>
          </a:prstGeom>
          <a:noFill/>
        </p:spPr>
        <p:txBody>
          <a:bodyPr wrap="square" rtlCol="0">
            <a:spAutoFit/>
          </a:bodyPr>
          <a:lstStyle/>
          <a:p>
            <a:pPr marL="0" lvl="1" defTabSz="914400">
              <a:lnSpc>
                <a:spcPct val="90000"/>
              </a:lnSpc>
              <a:spcBef>
                <a:spcPct val="0"/>
              </a:spcBef>
              <a:spcAft>
                <a:spcPct val="15000"/>
              </a:spcAft>
              <a:buClr>
                <a:srgbClr val="00AEEF"/>
              </a:buClr>
              <a:defRPr/>
            </a:pPr>
            <a:r>
              <a:rPr lang="en-US" sz="1100" kern="0" dirty="0">
                <a:solidFill>
                  <a:srgbClr val="9FA1A4"/>
                </a:solidFill>
              </a:rPr>
              <a:t>Smollan in an international retail solutions company servicing brands and retailers across 5 continents.</a:t>
            </a:r>
            <a:endParaRPr lang="en-ZA" sz="1100" kern="0" dirty="0">
              <a:solidFill>
                <a:srgbClr val="9FA1A4"/>
              </a:solidFill>
            </a:endParaRPr>
          </a:p>
        </p:txBody>
      </p:sp>
      <p:sp>
        <p:nvSpPr>
          <p:cNvPr id="106" name="Rectangle 105"/>
          <p:cNvSpPr/>
          <p:nvPr/>
        </p:nvSpPr>
        <p:spPr>
          <a:xfrm>
            <a:off x="6708499" y="2919574"/>
            <a:ext cx="1835368" cy="276999"/>
          </a:xfrm>
          <a:prstGeom prst="rect">
            <a:avLst/>
          </a:prstGeom>
        </p:spPr>
        <p:txBody>
          <a:bodyPr wrap="square"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200" b="1" i="0" u="none" strike="noStrike" kern="0" cap="none" spc="0" normalizeH="0" baseline="0" noProof="0" dirty="0">
                <a:ln>
                  <a:noFill/>
                </a:ln>
                <a:solidFill>
                  <a:srgbClr val="005884"/>
                </a:solidFill>
                <a:effectLst/>
                <a:uLnTx/>
                <a:uFillTx/>
                <a:latin typeface="+mj-lt"/>
              </a:rPr>
              <a:t>70 000+</a:t>
            </a:r>
            <a:r>
              <a:rPr kumimoji="0" lang="en-ZA" sz="1200" b="1" i="0" u="none" strike="noStrike" kern="0" cap="none" spc="0" normalizeH="0" noProof="0" dirty="0">
                <a:ln>
                  <a:noFill/>
                </a:ln>
                <a:solidFill>
                  <a:srgbClr val="005884"/>
                </a:solidFill>
                <a:effectLst/>
                <a:uLnTx/>
                <a:uFillTx/>
                <a:latin typeface="+mj-lt"/>
              </a:rPr>
              <a:t> </a:t>
            </a:r>
            <a:r>
              <a:rPr kumimoji="0" lang="en-ZA" sz="1200" b="1" i="0" u="none" strike="noStrike" kern="0" cap="none" spc="0" normalizeH="0" baseline="0" noProof="0" dirty="0">
                <a:ln>
                  <a:noFill/>
                </a:ln>
                <a:solidFill>
                  <a:srgbClr val="005884"/>
                </a:solidFill>
                <a:effectLst/>
                <a:uLnTx/>
                <a:uFillTx/>
                <a:latin typeface="+mj-lt"/>
              </a:rPr>
              <a:t>Employees</a:t>
            </a:r>
          </a:p>
        </p:txBody>
      </p:sp>
      <p:cxnSp>
        <p:nvCxnSpPr>
          <p:cNvPr id="107" name="Straight Connector 106"/>
          <p:cNvCxnSpPr/>
          <p:nvPr/>
        </p:nvCxnSpPr>
        <p:spPr>
          <a:xfrm>
            <a:off x="6709616" y="3226452"/>
            <a:ext cx="1833134" cy="0"/>
          </a:xfrm>
          <a:prstGeom prst="line">
            <a:avLst/>
          </a:prstGeom>
          <a:ln w="12700">
            <a:solidFill>
              <a:srgbClr val="00588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9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Smollan </a:t>
            </a:r>
            <a:r>
              <a:rPr lang="en-US" dirty="0"/>
              <a:t>partners</a:t>
            </a:r>
          </a:p>
        </p:txBody>
      </p:sp>
      <p:pic>
        <p:nvPicPr>
          <p:cNvPr id="7172" name="Picture 4" descr="http://www.smollan.com/wp-content/uploads/2016/02/2000px-WPP_Group.svg_.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814" y="898234"/>
            <a:ext cx="1075172" cy="37631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975360" y="1853334"/>
            <a:ext cx="3180080" cy="1631216"/>
          </a:xfrm>
          <a:prstGeom prst="rect">
            <a:avLst/>
          </a:prstGeom>
        </p:spPr>
        <p:txBody>
          <a:bodyPr wrap="square">
            <a:spAutoFit/>
          </a:bodyPr>
          <a:lstStyle/>
          <a:p>
            <a:r>
              <a:rPr lang="en-US" sz="1000" dirty="0"/>
              <a:t>In 2009, WPP, one of the world’s leading communications services groups, became both an investor and a strategic partner of Smollan. This partnership has assisted us in extending our footprint as well as establishing relationships with businesses and people in the WPP network. WPP offer a whole set of capabilities which are complementary to field execution. </a:t>
            </a:r>
            <a:r>
              <a:rPr lang="en-US" sz="1000" dirty="0" smtClean="0"/>
              <a:t>WPP </a:t>
            </a:r>
            <a:r>
              <a:rPr lang="en-US" sz="1000" dirty="0"/>
              <a:t>companies provide creative advertising, research, insights, panel data, public relations, digital, CRM and shopper marketing across the range of </a:t>
            </a:r>
            <a:r>
              <a:rPr lang="en-US" sz="1000" dirty="0" smtClean="0"/>
              <a:t>brands</a:t>
            </a:r>
            <a:r>
              <a:rPr lang="en-US" sz="1000" dirty="0"/>
              <a:t>. </a:t>
            </a:r>
          </a:p>
        </p:txBody>
      </p:sp>
      <p:sp>
        <p:nvSpPr>
          <p:cNvPr id="5" name="Rectangle 4"/>
          <p:cNvSpPr/>
          <p:nvPr/>
        </p:nvSpPr>
        <p:spPr>
          <a:xfrm>
            <a:off x="5089526" y="1853334"/>
            <a:ext cx="2734310" cy="2246769"/>
          </a:xfrm>
          <a:prstGeom prst="rect">
            <a:avLst/>
          </a:prstGeom>
        </p:spPr>
        <p:txBody>
          <a:bodyPr wrap="square">
            <a:spAutoFit/>
          </a:bodyPr>
          <a:lstStyle/>
          <a:p>
            <a:r>
              <a:rPr lang="en-US" sz="1000" dirty="0"/>
              <a:t>Trade Partners is a leader in Relationship &amp; Account Management Services within the Australian Grocery Trade.  Managing </a:t>
            </a:r>
            <a:r>
              <a:rPr lang="en-US" sz="1000" dirty="0" smtClean="0"/>
              <a:t>hundreds of lines </a:t>
            </a:r>
            <a:r>
              <a:rPr lang="en-US" sz="1000" dirty="0"/>
              <a:t>with retail sales close </a:t>
            </a:r>
            <a:r>
              <a:rPr lang="en-US" sz="1000" dirty="0" smtClean="0"/>
              <a:t>exceeding $200mil across </a:t>
            </a:r>
            <a:r>
              <a:rPr lang="en-US" sz="1000" dirty="0"/>
              <a:t>the key retail group of Woolworths, Coles &amp; Independent Supermarkets</a:t>
            </a:r>
            <a:r>
              <a:rPr lang="en-US" sz="1000" dirty="0" smtClean="0"/>
              <a:t>.</a:t>
            </a:r>
          </a:p>
          <a:p>
            <a:endParaRPr lang="en-US" sz="1000" dirty="0" smtClean="0"/>
          </a:p>
          <a:p>
            <a:r>
              <a:rPr lang="en-US" sz="1000" dirty="0" smtClean="0"/>
              <a:t>The business is extensively networked from Buying to Senior Management throughout the trade, providing fast insights to industry trends.</a:t>
            </a:r>
          </a:p>
          <a:p>
            <a:endParaRPr lang="en-US" sz="1000" dirty="0" smtClean="0"/>
          </a:p>
          <a:p>
            <a:r>
              <a:rPr lang="en-US" sz="1000" dirty="0" smtClean="0"/>
              <a:t>In 2016 Trade Partners and Smollan joined forces in Australia to create a field servicing company that truly understood client and retailer needs.</a:t>
            </a:r>
            <a:endParaRPr lang="en-AU" sz="1000" dirty="0"/>
          </a:p>
        </p:txBody>
      </p:sp>
      <p:cxnSp>
        <p:nvCxnSpPr>
          <p:cNvPr id="7" name="Straight Connector 6"/>
          <p:cNvCxnSpPr/>
          <p:nvPr/>
        </p:nvCxnSpPr>
        <p:spPr>
          <a:xfrm>
            <a:off x="4572000" y="744316"/>
            <a:ext cx="0" cy="3517654"/>
          </a:xfrm>
          <a:prstGeom prst="line">
            <a:avLst/>
          </a:prstGeom>
          <a:ln w="2159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796540" y="1578583"/>
            <a:ext cx="7550921" cy="0"/>
          </a:xfrm>
          <a:prstGeom prst="line">
            <a:avLst/>
          </a:prstGeom>
          <a:ln w="21590">
            <a:solidFill>
              <a:srgbClr val="00AEEF"/>
            </a:solidFill>
          </a:ln>
        </p:spPr>
        <p:style>
          <a:lnRef idx="1">
            <a:schemeClr val="accent1"/>
          </a:lnRef>
          <a:fillRef idx="0">
            <a:schemeClr val="accent1"/>
          </a:fillRef>
          <a:effectRef idx="0">
            <a:schemeClr val="accent1"/>
          </a:effectRef>
          <a:fontRef idx="minor">
            <a:schemeClr val="tx1"/>
          </a:fontRef>
        </p:style>
      </p:cxnSp>
      <p:pic>
        <p:nvPicPr>
          <p:cNvPr id="10" name="Picture 1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35477" y="649931"/>
            <a:ext cx="1469564" cy="8210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50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http://www.smollan.com/wp-content/uploads/2016/02/DKSH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956" y="1291660"/>
            <a:ext cx="1087260" cy="416784"/>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883920" y="2195274"/>
            <a:ext cx="3413760" cy="707886"/>
          </a:xfrm>
          <a:prstGeom prst="rect">
            <a:avLst/>
          </a:prstGeom>
        </p:spPr>
        <p:txBody>
          <a:bodyPr wrap="square">
            <a:spAutoFit/>
          </a:bodyPr>
          <a:lstStyle/>
          <a:p>
            <a:r>
              <a:rPr lang="en-US" sz="1000" dirty="0"/>
              <a:t>DKSH is the No. 1 Asian-focused market expansion services group. Jointly, we provide a more comprehensive marketing and sales coverage of consumer products outlets in Asia than any other service provider.</a:t>
            </a:r>
          </a:p>
        </p:txBody>
      </p:sp>
      <p:sp>
        <p:nvSpPr>
          <p:cNvPr id="5" name="Rectangle 4"/>
          <p:cNvSpPr/>
          <p:nvPr/>
        </p:nvSpPr>
        <p:spPr>
          <a:xfrm>
            <a:off x="4856480" y="2164496"/>
            <a:ext cx="3362960" cy="1015663"/>
          </a:xfrm>
          <a:prstGeom prst="rect">
            <a:avLst/>
          </a:prstGeom>
        </p:spPr>
        <p:txBody>
          <a:bodyPr wrap="square">
            <a:spAutoFit/>
          </a:bodyPr>
          <a:lstStyle/>
          <a:p>
            <a:r>
              <a:rPr lang="en-US" sz="1000" dirty="0"/>
              <a:t>Advantage is North America’s leading provider of sales and marketing solutions. Smollan and Advantage Solutions have formed a strategic international partnership that will leverage best practices globally, adding scale and reach to form deeper, broader strategic partnerships with clients including a unified solution for Europe.  </a:t>
            </a:r>
          </a:p>
        </p:txBody>
      </p:sp>
      <p:sp>
        <p:nvSpPr>
          <p:cNvPr id="8" name="Rectangle 7"/>
          <p:cNvSpPr/>
          <p:nvPr/>
        </p:nvSpPr>
        <p:spPr>
          <a:xfrm>
            <a:off x="326146" y="182112"/>
            <a:ext cx="4341648" cy="292388"/>
          </a:xfrm>
          <a:prstGeom prst="rect">
            <a:avLst/>
          </a:prstGeom>
        </p:spPr>
        <p:txBody>
          <a:bodyPr wrap="square">
            <a:spAutoFit/>
          </a:bodyPr>
          <a:lstStyle/>
          <a:p>
            <a:r>
              <a:rPr lang="en-US" sz="1300" dirty="0" smtClean="0">
                <a:solidFill>
                  <a:srgbClr val="00AEEF"/>
                </a:solidFill>
                <a:latin typeface="+mj-lt"/>
              </a:rPr>
              <a:t>SMOLLAN </a:t>
            </a:r>
            <a:r>
              <a:rPr lang="en-US" sz="1300" dirty="0">
                <a:solidFill>
                  <a:srgbClr val="00AEEF"/>
                </a:solidFill>
                <a:latin typeface="+mj-lt"/>
              </a:rPr>
              <a:t>PARTNERS </a:t>
            </a:r>
          </a:p>
        </p:txBody>
      </p:sp>
      <p:cxnSp>
        <p:nvCxnSpPr>
          <p:cNvPr id="10" name="Straight Connector 9"/>
          <p:cNvCxnSpPr/>
          <p:nvPr/>
        </p:nvCxnSpPr>
        <p:spPr>
          <a:xfrm flipH="1">
            <a:off x="796540" y="2056103"/>
            <a:ext cx="7550921" cy="0"/>
          </a:xfrm>
          <a:prstGeom prst="line">
            <a:avLst/>
          </a:prstGeom>
          <a:ln w="2159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569967" y="744316"/>
            <a:ext cx="0" cy="3517654"/>
          </a:xfrm>
          <a:prstGeom prst="line">
            <a:avLst/>
          </a:prstGeom>
          <a:ln w="21590">
            <a:solidFill>
              <a:srgbClr val="00AEEF"/>
            </a:solidFill>
          </a:ln>
        </p:spPr>
        <p:style>
          <a:lnRef idx="1">
            <a:schemeClr val="accent1"/>
          </a:lnRef>
          <a:fillRef idx="0">
            <a:schemeClr val="accent1"/>
          </a:fillRef>
          <a:effectRef idx="0">
            <a:schemeClr val="accent1"/>
          </a:effectRef>
          <a:fontRef idx="minor">
            <a:schemeClr val="tx1"/>
          </a:fontRef>
        </p:style>
      </p:cxnSp>
      <p:pic>
        <p:nvPicPr>
          <p:cNvPr id="13" name="Picture 6" descr="http://www.smollan.com/wp-content/uploads/2016/02/advantagelogo-new.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45744" y="1262744"/>
            <a:ext cx="1784434" cy="4509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72848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0814" y="731329"/>
            <a:ext cx="1335600" cy="1335600"/>
            <a:chOff x="410815" y="731330"/>
            <a:chExt cx="1085621" cy="1085619"/>
          </a:xfrm>
        </p:grpSpPr>
        <p:grpSp>
          <p:nvGrpSpPr>
            <p:cNvPr id="66" name="Group 65"/>
            <p:cNvGrpSpPr/>
            <p:nvPr/>
          </p:nvGrpSpPr>
          <p:grpSpPr>
            <a:xfrm>
              <a:off x="410815" y="731330"/>
              <a:ext cx="1085621" cy="1085619"/>
              <a:chOff x="410815" y="731330"/>
              <a:chExt cx="1331020" cy="1331018"/>
            </a:xfrm>
          </p:grpSpPr>
          <p:sp>
            <p:nvSpPr>
              <p:cNvPr id="68" name="Oval 67"/>
              <p:cNvSpPr>
                <a:spLocks noChangeAspect="1"/>
              </p:cNvSpPr>
              <p:nvPr/>
            </p:nvSpPr>
            <p:spPr>
              <a:xfrm>
                <a:off x="410815" y="731330"/>
                <a:ext cx="1331020" cy="1331018"/>
              </a:xfrm>
              <a:prstGeom prst="ellipse">
                <a:avLst/>
              </a:prstGeom>
              <a:solidFill>
                <a:srgbClr val="9FA1A4">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69" name="Oval 68"/>
              <p:cNvSpPr>
                <a:spLocks noChangeAspect="1"/>
              </p:cNvSpPr>
              <p:nvPr/>
            </p:nvSpPr>
            <p:spPr>
              <a:xfrm>
                <a:off x="523802" y="846806"/>
                <a:ext cx="1105048" cy="1105046"/>
              </a:xfrm>
              <a:prstGeom prst="ellipse">
                <a:avLst/>
              </a:prstGeom>
              <a:solidFill>
                <a:srgbClr val="9FA1A4">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sp>
            <p:nvSpPr>
              <p:cNvPr id="70" name="Oval 69"/>
              <p:cNvSpPr>
                <a:spLocks noChangeAspect="1"/>
              </p:cNvSpPr>
              <p:nvPr/>
            </p:nvSpPr>
            <p:spPr>
              <a:xfrm>
                <a:off x="631701" y="954705"/>
                <a:ext cx="889248" cy="889248"/>
              </a:xfrm>
              <a:prstGeom prst="ellipse">
                <a:avLst/>
              </a:prstGeom>
              <a:solidFill>
                <a:srgbClr val="9FA1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5986"/>
                  </a:solidFill>
                </a:endParaRPr>
              </a:p>
            </p:txBody>
          </p:sp>
        </p:gr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0657" y="985900"/>
              <a:ext cx="588186" cy="604280"/>
            </a:xfrm>
            <a:prstGeom prst="rect">
              <a:avLst/>
            </a:prstGeom>
          </p:spPr>
        </p:pic>
      </p:grpSp>
      <p:sp>
        <p:nvSpPr>
          <p:cNvPr id="7" name="Rectangle 6"/>
          <p:cNvSpPr/>
          <p:nvPr/>
        </p:nvSpPr>
        <p:spPr>
          <a:xfrm>
            <a:off x="1169581" y="3586716"/>
            <a:ext cx="1715386" cy="84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312730" y="183158"/>
            <a:ext cx="4672410" cy="41352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ZA" sz="1300" dirty="0" smtClean="0">
                <a:solidFill>
                  <a:srgbClr val="33BAE8"/>
                </a:solidFill>
              </a:rPr>
              <a:t>COLLABRATIVE </a:t>
            </a:r>
            <a:r>
              <a:rPr lang="en-ZA" sz="1300" dirty="0">
                <a:solidFill>
                  <a:srgbClr val="33BAE8"/>
                </a:solidFill>
              </a:rPr>
              <a:t>RELATIONSHIP FOR GLOBAL EXPANSION</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2730" y="3129220"/>
            <a:ext cx="2031601" cy="1246502"/>
          </a:xfrm>
          <a:prstGeom prst="rect">
            <a:avLst/>
          </a:prstGeom>
        </p:spPr>
      </p:pic>
      <p:sp>
        <p:nvSpPr>
          <p:cNvPr id="47" name="TextBox 46"/>
          <p:cNvSpPr txBox="1"/>
          <p:nvPr/>
        </p:nvSpPr>
        <p:spPr>
          <a:xfrm>
            <a:off x="615814" y="2285792"/>
            <a:ext cx="647357" cy="276999"/>
          </a:xfrm>
          <a:prstGeom prst="rect">
            <a:avLst/>
          </a:prstGeom>
          <a:noFill/>
        </p:spPr>
        <p:txBody>
          <a:bodyPr wrap="none" rtlCol="0">
            <a:spAutoFit/>
          </a:bodyPr>
          <a:lstStyle/>
          <a:p>
            <a:pPr defTabSz="685783"/>
            <a:r>
              <a:rPr lang="en-US" sz="1200" spc="-5" dirty="0">
                <a:solidFill>
                  <a:srgbClr val="969796"/>
                </a:solidFill>
                <a:latin typeface="Calibri Light" panose="020F0302020204030204"/>
                <a:cs typeface="Calibri"/>
              </a:rPr>
              <a:t>Existing</a:t>
            </a:r>
            <a:endParaRPr lang="en-US" sz="1200" dirty="0">
              <a:solidFill>
                <a:srgbClr val="969796"/>
              </a:solidFill>
              <a:latin typeface="Calibri Light" panose="020F0302020204030204"/>
            </a:endParaRPr>
          </a:p>
        </p:txBody>
      </p:sp>
      <p:sp>
        <p:nvSpPr>
          <p:cNvPr id="48" name="TextBox 47"/>
          <p:cNvSpPr txBox="1"/>
          <p:nvPr/>
        </p:nvSpPr>
        <p:spPr>
          <a:xfrm>
            <a:off x="615813" y="2545058"/>
            <a:ext cx="1528560" cy="276999"/>
          </a:xfrm>
          <a:prstGeom prst="rect">
            <a:avLst/>
          </a:prstGeom>
          <a:noFill/>
        </p:spPr>
        <p:txBody>
          <a:bodyPr wrap="none" rtlCol="0">
            <a:spAutoFit/>
          </a:bodyPr>
          <a:lstStyle/>
          <a:p>
            <a:pPr defTabSz="685783"/>
            <a:r>
              <a:rPr lang="en-US" sz="1200" spc="-5" dirty="0">
                <a:solidFill>
                  <a:srgbClr val="969796"/>
                </a:solidFill>
                <a:latin typeface="Calibri Light" panose="020F0302020204030204"/>
                <a:cs typeface="Calibri"/>
              </a:rPr>
              <a:t>New territory pipeline</a:t>
            </a:r>
            <a:endParaRPr lang="en-US" sz="1200" dirty="0">
              <a:solidFill>
                <a:srgbClr val="969796"/>
              </a:solidFill>
              <a:latin typeface="Calibri Light" panose="020F0302020204030204"/>
            </a:endParaRPr>
          </a:p>
        </p:txBody>
      </p:sp>
      <p:sp>
        <p:nvSpPr>
          <p:cNvPr id="49" name="TextBox 48"/>
          <p:cNvSpPr txBox="1"/>
          <p:nvPr/>
        </p:nvSpPr>
        <p:spPr>
          <a:xfrm>
            <a:off x="615813" y="2813088"/>
            <a:ext cx="1562992" cy="276999"/>
          </a:xfrm>
          <a:prstGeom prst="rect">
            <a:avLst/>
          </a:prstGeom>
          <a:noFill/>
        </p:spPr>
        <p:txBody>
          <a:bodyPr wrap="none" rtlCol="0">
            <a:spAutoFit/>
          </a:bodyPr>
          <a:lstStyle/>
          <a:p>
            <a:pPr defTabSz="685783"/>
            <a:r>
              <a:rPr lang="en-US" sz="1200" spc="-5" dirty="0">
                <a:solidFill>
                  <a:srgbClr val="969796"/>
                </a:solidFill>
                <a:latin typeface="Calibri Light" panose="020F0302020204030204"/>
                <a:cs typeface="Calibri"/>
              </a:rPr>
              <a:t>Acquisitions in existing</a:t>
            </a:r>
            <a:endParaRPr lang="en-US" sz="1200" dirty="0">
              <a:solidFill>
                <a:srgbClr val="969796"/>
              </a:solidFill>
              <a:latin typeface="Calibri Light" panose="020F0302020204030204"/>
            </a:endParaRPr>
          </a:p>
        </p:txBody>
      </p:sp>
      <p:sp>
        <p:nvSpPr>
          <p:cNvPr id="56" name="Oval 55"/>
          <p:cNvSpPr/>
          <p:nvPr/>
        </p:nvSpPr>
        <p:spPr>
          <a:xfrm>
            <a:off x="441563" y="2888217"/>
            <a:ext cx="142276" cy="142276"/>
          </a:xfrm>
          <a:prstGeom prst="ellipse">
            <a:avLst/>
          </a:prstGeom>
          <a:solidFill>
            <a:srgbClr val="82C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57" name="Oval 56"/>
          <p:cNvSpPr/>
          <p:nvPr/>
        </p:nvSpPr>
        <p:spPr>
          <a:xfrm>
            <a:off x="441563" y="2619767"/>
            <a:ext cx="142276" cy="142276"/>
          </a:xfrm>
          <a:prstGeom prst="ellipse">
            <a:avLst/>
          </a:prstGeom>
          <a:solidFill>
            <a:srgbClr val="ED1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58" name="Oval 57"/>
          <p:cNvSpPr/>
          <p:nvPr/>
        </p:nvSpPr>
        <p:spPr>
          <a:xfrm>
            <a:off x="441563" y="2354648"/>
            <a:ext cx="142276" cy="142276"/>
          </a:xfrm>
          <a:prstGeom prst="ellipse">
            <a:avLst/>
          </a:prstGeom>
          <a:solidFill>
            <a:srgbClr val="F9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grpSp>
        <p:nvGrpSpPr>
          <p:cNvPr id="4" name="Group 3"/>
          <p:cNvGrpSpPr/>
          <p:nvPr/>
        </p:nvGrpSpPr>
        <p:grpSpPr>
          <a:xfrm>
            <a:off x="2027274" y="542103"/>
            <a:ext cx="6679894" cy="3858496"/>
            <a:chOff x="1757680" y="542103"/>
            <a:chExt cx="6679894" cy="3858496"/>
          </a:xfrm>
        </p:grpSpPr>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57680" y="542103"/>
              <a:ext cx="6679894" cy="3858496"/>
            </a:xfrm>
            <a:prstGeom prst="rect">
              <a:avLst/>
            </a:prstGeom>
          </p:spPr>
        </p:pic>
        <p:sp>
          <p:nvSpPr>
            <p:cNvPr id="13" name="object 7"/>
            <p:cNvSpPr/>
            <p:nvPr/>
          </p:nvSpPr>
          <p:spPr>
            <a:xfrm>
              <a:off x="5304636" y="3663351"/>
              <a:ext cx="58900" cy="57600"/>
            </a:xfrm>
            <a:custGeom>
              <a:avLst/>
              <a:gdLst/>
              <a:ahLst/>
              <a:cxnLst/>
              <a:rect l="l" t="t" r="r" b="b"/>
              <a:pathLst>
                <a:path w="71754" h="78104">
                  <a:moveTo>
                    <a:pt x="35813" y="0"/>
                  </a:moveTo>
                  <a:lnTo>
                    <a:pt x="21859" y="3053"/>
                  </a:lnTo>
                  <a:lnTo>
                    <a:pt x="10477" y="11382"/>
                  </a:lnTo>
                  <a:lnTo>
                    <a:pt x="2809" y="23735"/>
                  </a:lnTo>
                  <a:lnTo>
                    <a:pt x="0" y="38861"/>
                  </a:lnTo>
                  <a:lnTo>
                    <a:pt x="2809" y="53988"/>
                  </a:lnTo>
                  <a:lnTo>
                    <a:pt x="10477" y="66341"/>
                  </a:lnTo>
                  <a:lnTo>
                    <a:pt x="21859" y="74670"/>
                  </a:lnTo>
                  <a:lnTo>
                    <a:pt x="35813" y="77723"/>
                  </a:lnTo>
                  <a:lnTo>
                    <a:pt x="49768" y="74670"/>
                  </a:lnTo>
                  <a:lnTo>
                    <a:pt x="61150" y="66341"/>
                  </a:lnTo>
                  <a:lnTo>
                    <a:pt x="68818" y="53988"/>
                  </a:lnTo>
                  <a:lnTo>
                    <a:pt x="71627" y="38861"/>
                  </a:lnTo>
                  <a:lnTo>
                    <a:pt x="68818" y="23735"/>
                  </a:lnTo>
                  <a:lnTo>
                    <a:pt x="61150" y="11382"/>
                  </a:lnTo>
                  <a:lnTo>
                    <a:pt x="49768" y="3053"/>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14" name="object 9"/>
            <p:cNvSpPr/>
            <p:nvPr/>
          </p:nvSpPr>
          <p:spPr>
            <a:xfrm>
              <a:off x="5943541" y="2634881"/>
              <a:ext cx="60463" cy="61938"/>
            </a:xfrm>
            <a:custGeom>
              <a:avLst/>
              <a:gdLst/>
              <a:ahLst/>
              <a:cxnLst/>
              <a:rect l="l" t="t" r="r" b="b"/>
              <a:pathLst>
                <a:path w="73660" h="78105">
                  <a:moveTo>
                    <a:pt x="36575" y="0"/>
                  </a:moveTo>
                  <a:lnTo>
                    <a:pt x="22342" y="3053"/>
                  </a:lnTo>
                  <a:lnTo>
                    <a:pt x="10715" y="11382"/>
                  </a:lnTo>
                  <a:lnTo>
                    <a:pt x="2875" y="23735"/>
                  </a:lnTo>
                  <a:lnTo>
                    <a:pt x="0" y="38862"/>
                  </a:lnTo>
                  <a:lnTo>
                    <a:pt x="2875" y="53988"/>
                  </a:lnTo>
                  <a:lnTo>
                    <a:pt x="10715" y="66341"/>
                  </a:lnTo>
                  <a:lnTo>
                    <a:pt x="22342" y="74670"/>
                  </a:lnTo>
                  <a:lnTo>
                    <a:pt x="36575" y="77724"/>
                  </a:lnTo>
                  <a:lnTo>
                    <a:pt x="50809" y="74670"/>
                  </a:lnTo>
                  <a:lnTo>
                    <a:pt x="62436" y="66341"/>
                  </a:lnTo>
                  <a:lnTo>
                    <a:pt x="70276" y="53988"/>
                  </a:lnTo>
                  <a:lnTo>
                    <a:pt x="73152" y="38862"/>
                  </a:lnTo>
                  <a:lnTo>
                    <a:pt x="70276" y="23735"/>
                  </a:lnTo>
                  <a:lnTo>
                    <a:pt x="62436" y="11382"/>
                  </a:lnTo>
                  <a:lnTo>
                    <a:pt x="50809" y="3053"/>
                  </a:lnTo>
                  <a:lnTo>
                    <a:pt x="36575"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15" name="object 11"/>
            <p:cNvSpPr/>
            <p:nvPr/>
          </p:nvSpPr>
          <p:spPr>
            <a:xfrm>
              <a:off x="5667378" y="2858500"/>
              <a:ext cx="58900" cy="60427"/>
            </a:xfrm>
            <a:custGeom>
              <a:avLst/>
              <a:gdLst/>
              <a:ahLst/>
              <a:cxnLst/>
              <a:rect l="l" t="t" r="r" b="b"/>
              <a:pathLst>
                <a:path w="71754" h="76200">
                  <a:moveTo>
                    <a:pt x="35813" y="0"/>
                  </a:moveTo>
                  <a:lnTo>
                    <a:pt x="21859" y="2988"/>
                  </a:lnTo>
                  <a:lnTo>
                    <a:pt x="10477" y="11144"/>
                  </a:lnTo>
                  <a:lnTo>
                    <a:pt x="2809" y="23252"/>
                  </a:lnTo>
                  <a:lnTo>
                    <a:pt x="0" y="38100"/>
                  </a:lnTo>
                  <a:lnTo>
                    <a:pt x="2809" y="52947"/>
                  </a:lnTo>
                  <a:lnTo>
                    <a:pt x="10477" y="65055"/>
                  </a:lnTo>
                  <a:lnTo>
                    <a:pt x="21859" y="73211"/>
                  </a:lnTo>
                  <a:lnTo>
                    <a:pt x="35813" y="76200"/>
                  </a:lnTo>
                  <a:lnTo>
                    <a:pt x="49768" y="73211"/>
                  </a:lnTo>
                  <a:lnTo>
                    <a:pt x="61150" y="65055"/>
                  </a:lnTo>
                  <a:lnTo>
                    <a:pt x="68818" y="52947"/>
                  </a:lnTo>
                  <a:lnTo>
                    <a:pt x="71627" y="38100"/>
                  </a:lnTo>
                  <a:lnTo>
                    <a:pt x="68818" y="23252"/>
                  </a:lnTo>
                  <a:lnTo>
                    <a:pt x="61150" y="11144"/>
                  </a:lnTo>
                  <a:lnTo>
                    <a:pt x="49768" y="2988"/>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19" name="object 13"/>
            <p:cNvSpPr/>
            <p:nvPr/>
          </p:nvSpPr>
          <p:spPr>
            <a:xfrm>
              <a:off x="5608710" y="3068231"/>
              <a:ext cx="58900" cy="61938"/>
            </a:xfrm>
            <a:custGeom>
              <a:avLst/>
              <a:gdLst/>
              <a:ahLst/>
              <a:cxnLst/>
              <a:rect l="l" t="t" r="r" b="b"/>
              <a:pathLst>
                <a:path w="71754" h="78104">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7" y="38862"/>
                  </a:lnTo>
                  <a:lnTo>
                    <a:pt x="68818" y="23735"/>
                  </a:lnTo>
                  <a:lnTo>
                    <a:pt x="61150" y="11382"/>
                  </a:lnTo>
                  <a:lnTo>
                    <a:pt x="49768" y="3053"/>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0" name="object 15"/>
            <p:cNvSpPr/>
            <p:nvPr/>
          </p:nvSpPr>
          <p:spPr>
            <a:xfrm>
              <a:off x="6260246" y="2521407"/>
              <a:ext cx="60462" cy="60427"/>
            </a:xfrm>
            <a:custGeom>
              <a:avLst/>
              <a:gdLst/>
              <a:ahLst/>
              <a:cxnLst/>
              <a:rect l="l" t="t" r="r" b="b"/>
              <a:pathLst>
                <a:path w="73660" h="76200">
                  <a:moveTo>
                    <a:pt x="36575" y="0"/>
                  </a:moveTo>
                  <a:lnTo>
                    <a:pt x="22342" y="2988"/>
                  </a:lnTo>
                  <a:lnTo>
                    <a:pt x="10715" y="11144"/>
                  </a:lnTo>
                  <a:lnTo>
                    <a:pt x="2875" y="23252"/>
                  </a:lnTo>
                  <a:lnTo>
                    <a:pt x="0" y="38100"/>
                  </a:lnTo>
                  <a:lnTo>
                    <a:pt x="2875" y="52947"/>
                  </a:lnTo>
                  <a:lnTo>
                    <a:pt x="10715" y="65055"/>
                  </a:lnTo>
                  <a:lnTo>
                    <a:pt x="22342" y="73211"/>
                  </a:lnTo>
                  <a:lnTo>
                    <a:pt x="36575" y="76200"/>
                  </a:lnTo>
                  <a:lnTo>
                    <a:pt x="50809" y="73211"/>
                  </a:lnTo>
                  <a:lnTo>
                    <a:pt x="62436" y="65055"/>
                  </a:lnTo>
                  <a:lnTo>
                    <a:pt x="70276" y="52947"/>
                  </a:lnTo>
                  <a:lnTo>
                    <a:pt x="73151" y="38100"/>
                  </a:lnTo>
                  <a:lnTo>
                    <a:pt x="70276" y="23252"/>
                  </a:lnTo>
                  <a:lnTo>
                    <a:pt x="62436" y="11144"/>
                  </a:lnTo>
                  <a:lnTo>
                    <a:pt x="50809" y="2988"/>
                  </a:lnTo>
                  <a:lnTo>
                    <a:pt x="36575"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1" name="object 17"/>
            <p:cNvSpPr/>
            <p:nvPr/>
          </p:nvSpPr>
          <p:spPr>
            <a:xfrm>
              <a:off x="7100814" y="2454303"/>
              <a:ext cx="58900" cy="60427"/>
            </a:xfrm>
            <a:custGeom>
              <a:avLst/>
              <a:gdLst/>
              <a:ahLst/>
              <a:cxnLst/>
              <a:rect l="l" t="t" r="r" b="b"/>
              <a:pathLst>
                <a:path w="71754" h="76200">
                  <a:moveTo>
                    <a:pt x="35813" y="0"/>
                  </a:moveTo>
                  <a:lnTo>
                    <a:pt x="21859" y="2988"/>
                  </a:lnTo>
                  <a:lnTo>
                    <a:pt x="10477" y="11144"/>
                  </a:lnTo>
                  <a:lnTo>
                    <a:pt x="2809" y="23252"/>
                  </a:lnTo>
                  <a:lnTo>
                    <a:pt x="0" y="38100"/>
                  </a:lnTo>
                  <a:lnTo>
                    <a:pt x="2809" y="52947"/>
                  </a:lnTo>
                  <a:lnTo>
                    <a:pt x="10477" y="65055"/>
                  </a:lnTo>
                  <a:lnTo>
                    <a:pt x="21859" y="73211"/>
                  </a:lnTo>
                  <a:lnTo>
                    <a:pt x="35813" y="76200"/>
                  </a:lnTo>
                  <a:lnTo>
                    <a:pt x="49768" y="73211"/>
                  </a:lnTo>
                  <a:lnTo>
                    <a:pt x="61150" y="65055"/>
                  </a:lnTo>
                  <a:lnTo>
                    <a:pt x="68818" y="52947"/>
                  </a:lnTo>
                  <a:lnTo>
                    <a:pt x="71627" y="38100"/>
                  </a:lnTo>
                  <a:lnTo>
                    <a:pt x="68818" y="23252"/>
                  </a:lnTo>
                  <a:lnTo>
                    <a:pt x="61150" y="11144"/>
                  </a:lnTo>
                  <a:lnTo>
                    <a:pt x="49768" y="2988"/>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2" name="object 21"/>
            <p:cNvSpPr/>
            <p:nvPr/>
          </p:nvSpPr>
          <p:spPr>
            <a:xfrm>
              <a:off x="6786284" y="2798158"/>
              <a:ext cx="58900" cy="60427"/>
            </a:xfrm>
            <a:custGeom>
              <a:avLst/>
              <a:gdLst/>
              <a:ahLst/>
              <a:cxnLst/>
              <a:rect l="l" t="t" r="r" b="b"/>
              <a:pathLst>
                <a:path w="71754" h="76200">
                  <a:moveTo>
                    <a:pt x="35813" y="0"/>
                  </a:moveTo>
                  <a:lnTo>
                    <a:pt x="21859" y="2988"/>
                  </a:lnTo>
                  <a:lnTo>
                    <a:pt x="10477" y="11144"/>
                  </a:lnTo>
                  <a:lnTo>
                    <a:pt x="2809" y="23252"/>
                  </a:lnTo>
                  <a:lnTo>
                    <a:pt x="0" y="38100"/>
                  </a:lnTo>
                  <a:lnTo>
                    <a:pt x="2809" y="52947"/>
                  </a:lnTo>
                  <a:lnTo>
                    <a:pt x="10477" y="65055"/>
                  </a:lnTo>
                  <a:lnTo>
                    <a:pt x="21859" y="73211"/>
                  </a:lnTo>
                  <a:lnTo>
                    <a:pt x="35813" y="76200"/>
                  </a:lnTo>
                  <a:lnTo>
                    <a:pt x="49768" y="73211"/>
                  </a:lnTo>
                  <a:lnTo>
                    <a:pt x="61150" y="65055"/>
                  </a:lnTo>
                  <a:lnTo>
                    <a:pt x="68818" y="52947"/>
                  </a:lnTo>
                  <a:lnTo>
                    <a:pt x="71627" y="38100"/>
                  </a:lnTo>
                  <a:lnTo>
                    <a:pt x="68818" y="23252"/>
                  </a:lnTo>
                  <a:lnTo>
                    <a:pt x="61150" y="11144"/>
                  </a:lnTo>
                  <a:lnTo>
                    <a:pt x="49768" y="2988"/>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3" name="object 27"/>
            <p:cNvSpPr/>
            <p:nvPr/>
          </p:nvSpPr>
          <p:spPr>
            <a:xfrm>
              <a:off x="6814952" y="2956819"/>
              <a:ext cx="60463" cy="61938"/>
            </a:xfrm>
            <a:custGeom>
              <a:avLst/>
              <a:gdLst/>
              <a:ahLst/>
              <a:cxnLst/>
              <a:rect l="l" t="t" r="r" b="b"/>
              <a:pathLst>
                <a:path w="73660" h="78104">
                  <a:moveTo>
                    <a:pt x="36575" y="0"/>
                  </a:moveTo>
                  <a:lnTo>
                    <a:pt x="22342" y="3053"/>
                  </a:lnTo>
                  <a:lnTo>
                    <a:pt x="10715" y="11382"/>
                  </a:lnTo>
                  <a:lnTo>
                    <a:pt x="2875" y="23735"/>
                  </a:lnTo>
                  <a:lnTo>
                    <a:pt x="0" y="38861"/>
                  </a:lnTo>
                  <a:lnTo>
                    <a:pt x="2875" y="53988"/>
                  </a:lnTo>
                  <a:lnTo>
                    <a:pt x="10715" y="66341"/>
                  </a:lnTo>
                  <a:lnTo>
                    <a:pt x="22342" y="74670"/>
                  </a:lnTo>
                  <a:lnTo>
                    <a:pt x="36575" y="77723"/>
                  </a:lnTo>
                  <a:lnTo>
                    <a:pt x="50809" y="74670"/>
                  </a:lnTo>
                  <a:lnTo>
                    <a:pt x="62436" y="66341"/>
                  </a:lnTo>
                  <a:lnTo>
                    <a:pt x="70276" y="53988"/>
                  </a:lnTo>
                  <a:lnTo>
                    <a:pt x="73151" y="38861"/>
                  </a:lnTo>
                  <a:lnTo>
                    <a:pt x="70276" y="23735"/>
                  </a:lnTo>
                  <a:lnTo>
                    <a:pt x="62436" y="11382"/>
                  </a:lnTo>
                  <a:lnTo>
                    <a:pt x="50809" y="3053"/>
                  </a:lnTo>
                  <a:lnTo>
                    <a:pt x="36575"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4" name="object 31"/>
            <p:cNvSpPr/>
            <p:nvPr/>
          </p:nvSpPr>
          <p:spPr>
            <a:xfrm>
              <a:off x="7138245" y="2604668"/>
              <a:ext cx="60462" cy="60427"/>
            </a:xfrm>
            <a:custGeom>
              <a:avLst/>
              <a:gdLst/>
              <a:ahLst/>
              <a:cxnLst/>
              <a:rect l="l" t="t" r="r" b="b"/>
              <a:pathLst>
                <a:path w="73659" h="76200">
                  <a:moveTo>
                    <a:pt x="36575" y="0"/>
                  </a:moveTo>
                  <a:lnTo>
                    <a:pt x="22342" y="2988"/>
                  </a:lnTo>
                  <a:lnTo>
                    <a:pt x="10715" y="11144"/>
                  </a:lnTo>
                  <a:lnTo>
                    <a:pt x="2875" y="23252"/>
                  </a:lnTo>
                  <a:lnTo>
                    <a:pt x="0" y="38100"/>
                  </a:lnTo>
                  <a:lnTo>
                    <a:pt x="2875" y="52947"/>
                  </a:lnTo>
                  <a:lnTo>
                    <a:pt x="10715" y="65055"/>
                  </a:lnTo>
                  <a:lnTo>
                    <a:pt x="22342" y="73211"/>
                  </a:lnTo>
                  <a:lnTo>
                    <a:pt x="36575" y="76200"/>
                  </a:lnTo>
                  <a:lnTo>
                    <a:pt x="50809" y="73211"/>
                  </a:lnTo>
                  <a:lnTo>
                    <a:pt x="62436" y="65055"/>
                  </a:lnTo>
                  <a:lnTo>
                    <a:pt x="70276" y="52947"/>
                  </a:lnTo>
                  <a:lnTo>
                    <a:pt x="73151" y="38100"/>
                  </a:lnTo>
                  <a:lnTo>
                    <a:pt x="70276" y="23252"/>
                  </a:lnTo>
                  <a:lnTo>
                    <a:pt x="62436" y="11144"/>
                  </a:lnTo>
                  <a:lnTo>
                    <a:pt x="50809" y="2988"/>
                  </a:lnTo>
                  <a:lnTo>
                    <a:pt x="36575"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5" name="object 35"/>
            <p:cNvSpPr/>
            <p:nvPr/>
          </p:nvSpPr>
          <p:spPr>
            <a:xfrm>
              <a:off x="5195528" y="3506367"/>
              <a:ext cx="57600" cy="57600"/>
            </a:xfrm>
            <a:custGeom>
              <a:avLst/>
              <a:gdLst/>
              <a:ahLst/>
              <a:cxnLst/>
              <a:rect l="l" t="t" r="r" b="b"/>
              <a:pathLst>
                <a:path w="73660" h="78104">
                  <a:moveTo>
                    <a:pt x="36575" y="0"/>
                  </a:moveTo>
                  <a:lnTo>
                    <a:pt x="22342" y="3053"/>
                  </a:lnTo>
                  <a:lnTo>
                    <a:pt x="10715" y="11382"/>
                  </a:lnTo>
                  <a:lnTo>
                    <a:pt x="2875" y="23735"/>
                  </a:lnTo>
                  <a:lnTo>
                    <a:pt x="0" y="38861"/>
                  </a:lnTo>
                  <a:lnTo>
                    <a:pt x="2875" y="53988"/>
                  </a:lnTo>
                  <a:lnTo>
                    <a:pt x="10715" y="66341"/>
                  </a:lnTo>
                  <a:lnTo>
                    <a:pt x="22342" y="74670"/>
                  </a:lnTo>
                  <a:lnTo>
                    <a:pt x="36575" y="77723"/>
                  </a:lnTo>
                  <a:lnTo>
                    <a:pt x="50809" y="74670"/>
                  </a:lnTo>
                  <a:lnTo>
                    <a:pt x="62436" y="66341"/>
                  </a:lnTo>
                  <a:lnTo>
                    <a:pt x="70276" y="53988"/>
                  </a:lnTo>
                  <a:lnTo>
                    <a:pt x="73151" y="38861"/>
                  </a:lnTo>
                  <a:lnTo>
                    <a:pt x="70276" y="23735"/>
                  </a:lnTo>
                  <a:lnTo>
                    <a:pt x="62436" y="11382"/>
                  </a:lnTo>
                  <a:lnTo>
                    <a:pt x="50809" y="3053"/>
                  </a:lnTo>
                  <a:lnTo>
                    <a:pt x="36575"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6" name="object 39"/>
            <p:cNvSpPr/>
            <p:nvPr/>
          </p:nvSpPr>
          <p:spPr>
            <a:xfrm>
              <a:off x="5456424" y="3442706"/>
              <a:ext cx="58900" cy="57600"/>
            </a:xfrm>
            <a:custGeom>
              <a:avLst/>
              <a:gdLst/>
              <a:ahLst/>
              <a:cxnLst/>
              <a:rect l="l" t="t" r="r" b="b"/>
              <a:pathLst>
                <a:path w="71754" h="78104">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7" y="38862"/>
                  </a:lnTo>
                  <a:lnTo>
                    <a:pt x="68818" y="23735"/>
                  </a:lnTo>
                  <a:lnTo>
                    <a:pt x="61150" y="11382"/>
                  </a:lnTo>
                  <a:lnTo>
                    <a:pt x="49768" y="3053"/>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7" name="object 43"/>
            <p:cNvSpPr/>
            <p:nvPr/>
          </p:nvSpPr>
          <p:spPr>
            <a:xfrm>
              <a:off x="5471169" y="3554478"/>
              <a:ext cx="58900" cy="61938"/>
            </a:xfrm>
            <a:custGeom>
              <a:avLst/>
              <a:gdLst/>
              <a:ahLst/>
              <a:cxnLst/>
              <a:rect l="l" t="t" r="r" b="b"/>
              <a:pathLst>
                <a:path w="71754" h="78104">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7" y="38862"/>
                  </a:lnTo>
                  <a:lnTo>
                    <a:pt x="68818" y="23735"/>
                  </a:lnTo>
                  <a:lnTo>
                    <a:pt x="61150" y="11382"/>
                  </a:lnTo>
                  <a:lnTo>
                    <a:pt x="49768" y="3053"/>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8" name="object 45"/>
            <p:cNvSpPr/>
            <p:nvPr/>
          </p:nvSpPr>
          <p:spPr>
            <a:xfrm>
              <a:off x="5406258" y="3639619"/>
              <a:ext cx="58900" cy="57600"/>
            </a:xfrm>
            <a:custGeom>
              <a:avLst/>
              <a:gdLst/>
              <a:ahLst/>
              <a:cxnLst/>
              <a:rect l="l" t="t" r="r" b="b"/>
              <a:pathLst>
                <a:path w="71754" h="76200">
                  <a:moveTo>
                    <a:pt x="35813" y="0"/>
                  </a:moveTo>
                  <a:lnTo>
                    <a:pt x="21859" y="2993"/>
                  </a:lnTo>
                  <a:lnTo>
                    <a:pt x="10477" y="11158"/>
                  </a:lnTo>
                  <a:lnTo>
                    <a:pt x="2809" y="23268"/>
                  </a:lnTo>
                  <a:lnTo>
                    <a:pt x="0" y="38100"/>
                  </a:lnTo>
                  <a:lnTo>
                    <a:pt x="2809" y="52931"/>
                  </a:lnTo>
                  <a:lnTo>
                    <a:pt x="10477" y="65041"/>
                  </a:lnTo>
                  <a:lnTo>
                    <a:pt x="21859" y="73206"/>
                  </a:lnTo>
                  <a:lnTo>
                    <a:pt x="35813" y="76200"/>
                  </a:lnTo>
                  <a:lnTo>
                    <a:pt x="49768" y="73206"/>
                  </a:lnTo>
                  <a:lnTo>
                    <a:pt x="61150" y="65041"/>
                  </a:lnTo>
                  <a:lnTo>
                    <a:pt x="68818" y="52931"/>
                  </a:lnTo>
                  <a:lnTo>
                    <a:pt x="71628" y="38100"/>
                  </a:lnTo>
                  <a:lnTo>
                    <a:pt x="68818" y="23268"/>
                  </a:lnTo>
                  <a:lnTo>
                    <a:pt x="61150" y="11158"/>
                  </a:lnTo>
                  <a:lnTo>
                    <a:pt x="49768" y="2993"/>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29" name="object 51"/>
            <p:cNvSpPr/>
            <p:nvPr/>
          </p:nvSpPr>
          <p:spPr>
            <a:xfrm>
              <a:off x="3118748" y="2264151"/>
              <a:ext cx="57600" cy="57600"/>
            </a:xfrm>
            <a:custGeom>
              <a:avLst/>
              <a:gdLst/>
              <a:ahLst/>
              <a:cxnLst/>
              <a:rect l="l" t="t" r="r" b="b"/>
              <a:pathLst>
                <a:path w="73660" h="78105">
                  <a:moveTo>
                    <a:pt x="36575" y="0"/>
                  </a:moveTo>
                  <a:lnTo>
                    <a:pt x="22342" y="3053"/>
                  </a:lnTo>
                  <a:lnTo>
                    <a:pt x="10715" y="11382"/>
                  </a:lnTo>
                  <a:lnTo>
                    <a:pt x="2875" y="23735"/>
                  </a:lnTo>
                  <a:lnTo>
                    <a:pt x="0" y="38862"/>
                  </a:lnTo>
                  <a:lnTo>
                    <a:pt x="2875" y="53988"/>
                  </a:lnTo>
                  <a:lnTo>
                    <a:pt x="10715" y="66341"/>
                  </a:lnTo>
                  <a:lnTo>
                    <a:pt x="22342" y="74670"/>
                  </a:lnTo>
                  <a:lnTo>
                    <a:pt x="36575" y="77724"/>
                  </a:lnTo>
                  <a:lnTo>
                    <a:pt x="50809" y="74670"/>
                  </a:lnTo>
                  <a:lnTo>
                    <a:pt x="62436" y="66341"/>
                  </a:lnTo>
                  <a:lnTo>
                    <a:pt x="70276" y="53988"/>
                  </a:lnTo>
                  <a:lnTo>
                    <a:pt x="73151" y="38862"/>
                  </a:lnTo>
                  <a:lnTo>
                    <a:pt x="70276" y="23735"/>
                  </a:lnTo>
                  <a:lnTo>
                    <a:pt x="62436" y="11382"/>
                  </a:lnTo>
                  <a:lnTo>
                    <a:pt x="50809" y="3053"/>
                  </a:lnTo>
                  <a:lnTo>
                    <a:pt x="36575"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30" name="object 53"/>
            <p:cNvSpPr/>
            <p:nvPr/>
          </p:nvSpPr>
          <p:spPr>
            <a:xfrm>
              <a:off x="3687892" y="3821995"/>
              <a:ext cx="57600" cy="57600"/>
            </a:xfrm>
            <a:custGeom>
              <a:avLst/>
              <a:gdLst/>
              <a:ahLst/>
              <a:cxnLst/>
              <a:rect l="l" t="t" r="r" b="b"/>
              <a:pathLst>
                <a:path w="71755" h="76200">
                  <a:moveTo>
                    <a:pt x="35813" y="0"/>
                  </a:moveTo>
                  <a:lnTo>
                    <a:pt x="21859" y="2993"/>
                  </a:lnTo>
                  <a:lnTo>
                    <a:pt x="10477" y="11158"/>
                  </a:lnTo>
                  <a:lnTo>
                    <a:pt x="2809" y="23268"/>
                  </a:lnTo>
                  <a:lnTo>
                    <a:pt x="0" y="38100"/>
                  </a:lnTo>
                  <a:lnTo>
                    <a:pt x="2809" y="52931"/>
                  </a:lnTo>
                  <a:lnTo>
                    <a:pt x="10477" y="65041"/>
                  </a:lnTo>
                  <a:lnTo>
                    <a:pt x="21859" y="73206"/>
                  </a:lnTo>
                  <a:lnTo>
                    <a:pt x="35813" y="76200"/>
                  </a:lnTo>
                  <a:lnTo>
                    <a:pt x="49768" y="73206"/>
                  </a:lnTo>
                  <a:lnTo>
                    <a:pt x="61150" y="65041"/>
                  </a:lnTo>
                  <a:lnTo>
                    <a:pt x="68818" y="52931"/>
                  </a:lnTo>
                  <a:lnTo>
                    <a:pt x="71628" y="38100"/>
                  </a:lnTo>
                  <a:lnTo>
                    <a:pt x="68818" y="23268"/>
                  </a:lnTo>
                  <a:lnTo>
                    <a:pt x="61150" y="11158"/>
                  </a:lnTo>
                  <a:lnTo>
                    <a:pt x="49768" y="2993"/>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31" name="object 55"/>
            <p:cNvSpPr/>
            <p:nvPr/>
          </p:nvSpPr>
          <p:spPr>
            <a:xfrm>
              <a:off x="4857420" y="2264151"/>
              <a:ext cx="58900" cy="57600"/>
            </a:xfrm>
            <a:custGeom>
              <a:avLst/>
              <a:gdLst/>
              <a:ahLst/>
              <a:cxnLst/>
              <a:rect l="l" t="t" r="r" b="b"/>
              <a:pathLst>
                <a:path w="71754" h="78105">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7" y="38862"/>
                  </a:lnTo>
                  <a:lnTo>
                    <a:pt x="68818" y="23735"/>
                  </a:lnTo>
                  <a:lnTo>
                    <a:pt x="61150" y="11382"/>
                  </a:lnTo>
                  <a:lnTo>
                    <a:pt x="49768" y="3053"/>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32" name="object 57"/>
            <p:cNvSpPr/>
            <p:nvPr/>
          </p:nvSpPr>
          <p:spPr>
            <a:xfrm>
              <a:off x="4763855" y="2321751"/>
              <a:ext cx="57600" cy="57600"/>
            </a:xfrm>
            <a:custGeom>
              <a:avLst/>
              <a:gdLst/>
              <a:ahLst/>
              <a:cxnLst/>
              <a:rect l="l" t="t" r="r" b="b"/>
              <a:pathLst>
                <a:path w="71754" h="78105">
                  <a:moveTo>
                    <a:pt x="35814" y="0"/>
                  </a:moveTo>
                  <a:lnTo>
                    <a:pt x="21859" y="3053"/>
                  </a:lnTo>
                  <a:lnTo>
                    <a:pt x="10477" y="11382"/>
                  </a:lnTo>
                  <a:lnTo>
                    <a:pt x="2809" y="23735"/>
                  </a:lnTo>
                  <a:lnTo>
                    <a:pt x="0" y="38862"/>
                  </a:lnTo>
                  <a:lnTo>
                    <a:pt x="2809" y="53988"/>
                  </a:lnTo>
                  <a:lnTo>
                    <a:pt x="10477" y="66341"/>
                  </a:lnTo>
                  <a:lnTo>
                    <a:pt x="21859" y="74670"/>
                  </a:lnTo>
                  <a:lnTo>
                    <a:pt x="35814" y="77724"/>
                  </a:lnTo>
                  <a:lnTo>
                    <a:pt x="49768" y="74670"/>
                  </a:lnTo>
                  <a:lnTo>
                    <a:pt x="61150" y="66341"/>
                  </a:lnTo>
                  <a:lnTo>
                    <a:pt x="68818" y="53988"/>
                  </a:lnTo>
                  <a:lnTo>
                    <a:pt x="71628" y="38862"/>
                  </a:lnTo>
                  <a:lnTo>
                    <a:pt x="68818" y="23735"/>
                  </a:lnTo>
                  <a:lnTo>
                    <a:pt x="61150" y="11382"/>
                  </a:lnTo>
                  <a:lnTo>
                    <a:pt x="49768" y="3053"/>
                  </a:lnTo>
                  <a:lnTo>
                    <a:pt x="35814"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33" name="object 59"/>
            <p:cNvSpPr/>
            <p:nvPr/>
          </p:nvSpPr>
          <p:spPr>
            <a:xfrm>
              <a:off x="5129691" y="2033225"/>
              <a:ext cx="58900" cy="57600"/>
            </a:xfrm>
            <a:custGeom>
              <a:avLst/>
              <a:gdLst/>
              <a:ahLst/>
              <a:cxnLst/>
              <a:rect l="l" t="t" r="r" b="b"/>
              <a:pathLst>
                <a:path w="71754" h="78105">
                  <a:moveTo>
                    <a:pt x="35813" y="0"/>
                  </a:moveTo>
                  <a:lnTo>
                    <a:pt x="21859" y="3053"/>
                  </a:lnTo>
                  <a:lnTo>
                    <a:pt x="10477" y="11382"/>
                  </a:lnTo>
                  <a:lnTo>
                    <a:pt x="2809" y="23735"/>
                  </a:lnTo>
                  <a:lnTo>
                    <a:pt x="0" y="38861"/>
                  </a:lnTo>
                  <a:lnTo>
                    <a:pt x="2809" y="53988"/>
                  </a:lnTo>
                  <a:lnTo>
                    <a:pt x="10477" y="66341"/>
                  </a:lnTo>
                  <a:lnTo>
                    <a:pt x="21859" y="74670"/>
                  </a:lnTo>
                  <a:lnTo>
                    <a:pt x="35813" y="77723"/>
                  </a:lnTo>
                  <a:lnTo>
                    <a:pt x="49768" y="74670"/>
                  </a:lnTo>
                  <a:lnTo>
                    <a:pt x="61150" y="66341"/>
                  </a:lnTo>
                  <a:lnTo>
                    <a:pt x="68818" y="53988"/>
                  </a:lnTo>
                  <a:lnTo>
                    <a:pt x="71627" y="38861"/>
                  </a:lnTo>
                  <a:lnTo>
                    <a:pt x="68818" y="23735"/>
                  </a:lnTo>
                  <a:lnTo>
                    <a:pt x="61150" y="11382"/>
                  </a:lnTo>
                  <a:lnTo>
                    <a:pt x="49768" y="3053"/>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34" name="object 61"/>
            <p:cNvSpPr/>
            <p:nvPr/>
          </p:nvSpPr>
          <p:spPr>
            <a:xfrm>
              <a:off x="5046057" y="1989536"/>
              <a:ext cx="58900" cy="57600"/>
            </a:xfrm>
            <a:custGeom>
              <a:avLst/>
              <a:gdLst/>
              <a:ahLst/>
              <a:cxnLst/>
              <a:rect l="l" t="t" r="r" b="b"/>
              <a:pathLst>
                <a:path w="71754" h="78105">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7" y="38862"/>
                  </a:lnTo>
                  <a:lnTo>
                    <a:pt x="68818" y="23735"/>
                  </a:lnTo>
                  <a:lnTo>
                    <a:pt x="61150" y="11382"/>
                  </a:lnTo>
                  <a:lnTo>
                    <a:pt x="49768" y="3053"/>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35" name="object 63"/>
            <p:cNvSpPr/>
            <p:nvPr/>
          </p:nvSpPr>
          <p:spPr>
            <a:xfrm>
              <a:off x="5129691" y="2100630"/>
              <a:ext cx="58900" cy="61938"/>
            </a:xfrm>
            <a:custGeom>
              <a:avLst/>
              <a:gdLst/>
              <a:ahLst/>
              <a:cxnLst/>
              <a:rect l="l" t="t" r="r" b="b"/>
              <a:pathLst>
                <a:path w="71754" h="78105">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7" y="38862"/>
                  </a:lnTo>
                  <a:lnTo>
                    <a:pt x="68818" y="23735"/>
                  </a:lnTo>
                  <a:lnTo>
                    <a:pt x="61150" y="11382"/>
                  </a:lnTo>
                  <a:lnTo>
                    <a:pt x="49768" y="3053"/>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36" name="object 65"/>
            <p:cNvSpPr/>
            <p:nvPr/>
          </p:nvSpPr>
          <p:spPr>
            <a:xfrm>
              <a:off x="5237042" y="2011978"/>
              <a:ext cx="58900" cy="57600"/>
            </a:xfrm>
            <a:custGeom>
              <a:avLst/>
              <a:gdLst/>
              <a:ahLst/>
              <a:cxnLst/>
              <a:rect l="l" t="t" r="r" b="b"/>
              <a:pathLst>
                <a:path w="71754" h="76200">
                  <a:moveTo>
                    <a:pt x="35813" y="0"/>
                  </a:moveTo>
                  <a:lnTo>
                    <a:pt x="21859" y="2988"/>
                  </a:lnTo>
                  <a:lnTo>
                    <a:pt x="10477" y="11144"/>
                  </a:lnTo>
                  <a:lnTo>
                    <a:pt x="2809" y="23252"/>
                  </a:lnTo>
                  <a:lnTo>
                    <a:pt x="0" y="38100"/>
                  </a:lnTo>
                  <a:lnTo>
                    <a:pt x="2809" y="52947"/>
                  </a:lnTo>
                  <a:lnTo>
                    <a:pt x="10477" y="65055"/>
                  </a:lnTo>
                  <a:lnTo>
                    <a:pt x="21859" y="73211"/>
                  </a:lnTo>
                  <a:lnTo>
                    <a:pt x="35813" y="76200"/>
                  </a:lnTo>
                  <a:lnTo>
                    <a:pt x="49768" y="73211"/>
                  </a:lnTo>
                  <a:lnTo>
                    <a:pt x="61150" y="65055"/>
                  </a:lnTo>
                  <a:lnTo>
                    <a:pt x="68818" y="52947"/>
                  </a:lnTo>
                  <a:lnTo>
                    <a:pt x="71627" y="38100"/>
                  </a:lnTo>
                  <a:lnTo>
                    <a:pt x="68818" y="23252"/>
                  </a:lnTo>
                  <a:lnTo>
                    <a:pt x="61150" y="11144"/>
                  </a:lnTo>
                  <a:lnTo>
                    <a:pt x="49768" y="2988"/>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37" name="object 67"/>
            <p:cNvSpPr/>
            <p:nvPr/>
          </p:nvSpPr>
          <p:spPr>
            <a:xfrm>
              <a:off x="5004867" y="2035696"/>
              <a:ext cx="58900" cy="57600"/>
            </a:xfrm>
            <a:custGeom>
              <a:avLst/>
              <a:gdLst/>
              <a:ahLst/>
              <a:cxnLst/>
              <a:rect l="l" t="t" r="r" b="b"/>
              <a:pathLst>
                <a:path w="71754" h="76200">
                  <a:moveTo>
                    <a:pt x="35813" y="0"/>
                  </a:moveTo>
                  <a:lnTo>
                    <a:pt x="21859" y="2988"/>
                  </a:lnTo>
                  <a:lnTo>
                    <a:pt x="10477" y="11144"/>
                  </a:lnTo>
                  <a:lnTo>
                    <a:pt x="2809" y="23252"/>
                  </a:lnTo>
                  <a:lnTo>
                    <a:pt x="0" y="38100"/>
                  </a:lnTo>
                  <a:lnTo>
                    <a:pt x="2809" y="52947"/>
                  </a:lnTo>
                  <a:lnTo>
                    <a:pt x="10477" y="65055"/>
                  </a:lnTo>
                  <a:lnTo>
                    <a:pt x="21859" y="73211"/>
                  </a:lnTo>
                  <a:lnTo>
                    <a:pt x="35813" y="76200"/>
                  </a:lnTo>
                  <a:lnTo>
                    <a:pt x="49768" y="73211"/>
                  </a:lnTo>
                  <a:lnTo>
                    <a:pt x="61150" y="65055"/>
                  </a:lnTo>
                  <a:lnTo>
                    <a:pt x="68818" y="52947"/>
                  </a:lnTo>
                  <a:lnTo>
                    <a:pt x="71627" y="38100"/>
                  </a:lnTo>
                  <a:lnTo>
                    <a:pt x="68818" y="23252"/>
                  </a:lnTo>
                  <a:lnTo>
                    <a:pt x="61150" y="11144"/>
                  </a:lnTo>
                  <a:lnTo>
                    <a:pt x="49768" y="2988"/>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38" name="object 69"/>
            <p:cNvSpPr/>
            <p:nvPr/>
          </p:nvSpPr>
          <p:spPr>
            <a:xfrm>
              <a:off x="5152376" y="2287835"/>
              <a:ext cx="57600" cy="57600"/>
            </a:xfrm>
            <a:custGeom>
              <a:avLst/>
              <a:gdLst/>
              <a:ahLst/>
              <a:cxnLst/>
              <a:rect l="l" t="t" r="r" b="b"/>
              <a:pathLst>
                <a:path w="71754" h="78105">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7" y="38862"/>
                  </a:lnTo>
                  <a:lnTo>
                    <a:pt x="68818" y="23735"/>
                  </a:lnTo>
                  <a:lnTo>
                    <a:pt x="61150" y="11382"/>
                  </a:lnTo>
                  <a:lnTo>
                    <a:pt x="49768" y="3053"/>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39" name="object 71"/>
            <p:cNvSpPr/>
            <p:nvPr/>
          </p:nvSpPr>
          <p:spPr>
            <a:xfrm>
              <a:off x="4966368" y="2162568"/>
              <a:ext cx="58900" cy="57600"/>
            </a:xfrm>
            <a:custGeom>
              <a:avLst/>
              <a:gdLst/>
              <a:ahLst/>
              <a:cxnLst/>
              <a:rect l="l" t="t" r="r" b="b"/>
              <a:pathLst>
                <a:path w="71754" h="78105">
                  <a:moveTo>
                    <a:pt x="35814" y="0"/>
                  </a:moveTo>
                  <a:lnTo>
                    <a:pt x="21859" y="3053"/>
                  </a:lnTo>
                  <a:lnTo>
                    <a:pt x="10477" y="11382"/>
                  </a:lnTo>
                  <a:lnTo>
                    <a:pt x="2809" y="23735"/>
                  </a:lnTo>
                  <a:lnTo>
                    <a:pt x="0" y="38862"/>
                  </a:lnTo>
                  <a:lnTo>
                    <a:pt x="2809" y="53988"/>
                  </a:lnTo>
                  <a:lnTo>
                    <a:pt x="10477" y="66341"/>
                  </a:lnTo>
                  <a:lnTo>
                    <a:pt x="21859" y="74670"/>
                  </a:lnTo>
                  <a:lnTo>
                    <a:pt x="35814" y="77724"/>
                  </a:lnTo>
                  <a:lnTo>
                    <a:pt x="49768" y="74670"/>
                  </a:lnTo>
                  <a:lnTo>
                    <a:pt x="61150" y="66341"/>
                  </a:lnTo>
                  <a:lnTo>
                    <a:pt x="68818" y="53988"/>
                  </a:lnTo>
                  <a:lnTo>
                    <a:pt x="71628" y="38862"/>
                  </a:lnTo>
                  <a:lnTo>
                    <a:pt x="68818" y="23735"/>
                  </a:lnTo>
                  <a:lnTo>
                    <a:pt x="61150" y="11382"/>
                  </a:lnTo>
                  <a:lnTo>
                    <a:pt x="49768" y="3053"/>
                  </a:lnTo>
                  <a:lnTo>
                    <a:pt x="35814"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40" name="object 73"/>
            <p:cNvSpPr/>
            <p:nvPr/>
          </p:nvSpPr>
          <p:spPr>
            <a:xfrm>
              <a:off x="4995818" y="2907206"/>
              <a:ext cx="57600" cy="57600"/>
            </a:xfrm>
            <a:custGeom>
              <a:avLst/>
              <a:gdLst/>
              <a:ahLst/>
              <a:cxnLst/>
              <a:rect l="l" t="t" r="r" b="b"/>
              <a:pathLst>
                <a:path w="71754" h="78104">
                  <a:moveTo>
                    <a:pt x="35813" y="0"/>
                  </a:moveTo>
                  <a:lnTo>
                    <a:pt x="21859" y="3053"/>
                  </a:lnTo>
                  <a:lnTo>
                    <a:pt x="10477" y="11382"/>
                  </a:lnTo>
                  <a:lnTo>
                    <a:pt x="2809" y="23735"/>
                  </a:lnTo>
                  <a:lnTo>
                    <a:pt x="0" y="38861"/>
                  </a:lnTo>
                  <a:lnTo>
                    <a:pt x="2809" y="53988"/>
                  </a:lnTo>
                  <a:lnTo>
                    <a:pt x="10477" y="66341"/>
                  </a:lnTo>
                  <a:lnTo>
                    <a:pt x="21859" y="74670"/>
                  </a:lnTo>
                  <a:lnTo>
                    <a:pt x="35813" y="77723"/>
                  </a:lnTo>
                  <a:lnTo>
                    <a:pt x="49768" y="74670"/>
                  </a:lnTo>
                  <a:lnTo>
                    <a:pt x="61150" y="66341"/>
                  </a:lnTo>
                  <a:lnTo>
                    <a:pt x="68818" y="53988"/>
                  </a:lnTo>
                  <a:lnTo>
                    <a:pt x="71627" y="38861"/>
                  </a:lnTo>
                  <a:lnTo>
                    <a:pt x="68818" y="23735"/>
                  </a:lnTo>
                  <a:lnTo>
                    <a:pt x="61150" y="11382"/>
                  </a:lnTo>
                  <a:lnTo>
                    <a:pt x="49768" y="3053"/>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41" name="object 80"/>
            <p:cNvSpPr/>
            <p:nvPr/>
          </p:nvSpPr>
          <p:spPr>
            <a:xfrm>
              <a:off x="3864610" y="3683619"/>
              <a:ext cx="57600" cy="57600"/>
            </a:xfrm>
            <a:custGeom>
              <a:avLst/>
              <a:gdLst/>
              <a:ahLst/>
              <a:cxnLst/>
              <a:rect l="l" t="t" r="r" b="b"/>
              <a:pathLst>
                <a:path w="73660" h="78104">
                  <a:moveTo>
                    <a:pt x="36575" y="0"/>
                  </a:moveTo>
                  <a:lnTo>
                    <a:pt x="22342" y="3053"/>
                  </a:lnTo>
                  <a:lnTo>
                    <a:pt x="10715" y="11382"/>
                  </a:lnTo>
                  <a:lnTo>
                    <a:pt x="2875" y="23735"/>
                  </a:lnTo>
                  <a:lnTo>
                    <a:pt x="0" y="38861"/>
                  </a:lnTo>
                  <a:lnTo>
                    <a:pt x="2875" y="53988"/>
                  </a:lnTo>
                  <a:lnTo>
                    <a:pt x="10715" y="66341"/>
                  </a:lnTo>
                  <a:lnTo>
                    <a:pt x="22342" y="74670"/>
                  </a:lnTo>
                  <a:lnTo>
                    <a:pt x="36575" y="77723"/>
                  </a:lnTo>
                  <a:lnTo>
                    <a:pt x="50809" y="74670"/>
                  </a:lnTo>
                  <a:lnTo>
                    <a:pt x="62436" y="66341"/>
                  </a:lnTo>
                  <a:lnTo>
                    <a:pt x="70276" y="53988"/>
                  </a:lnTo>
                  <a:lnTo>
                    <a:pt x="73151" y="38861"/>
                  </a:lnTo>
                  <a:lnTo>
                    <a:pt x="70276" y="23735"/>
                  </a:lnTo>
                  <a:lnTo>
                    <a:pt x="62436" y="11382"/>
                  </a:lnTo>
                  <a:lnTo>
                    <a:pt x="50809" y="3053"/>
                  </a:lnTo>
                  <a:lnTo>
                    <a:pt x="36575"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42" name="object 82"/>
            <p:cNvSpPr/>
            <p:nvPr/>
          </p:nvSpPr>
          <p:spPr>
            <a:xfrm>
              <a:off x="5530069" y="3355329"/>
              <a:ext cx="57600" cy="57600"/>
            </a:xfrm>
            <a:custGeom>
              <a:avLst/>
              <a:gdLst/>
              <a:ahLst/>
              <a:cxnLst/>
              <a:rect l="l" t="t" r="r" b="b"/>
              <a:pathLst>
                <a:path w="71754" h="78104">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7" y="38862"/>
                  </a:lnTo>
                  <a:lnTo>
                    <a:pt x="68818" y="23735"/>
                  </a:lnTo>
                  <a:lnTo>
                    <a:pt x="61150" y="11382"/>
                  </a:lnTo>
                  <a:lnTo>
                    <a:pt x="49768" y="3053"/>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43" name="object 84"/>
            <p:cNvSpPr/>
            <p:nvPr/>
          </p:nvSpPr>
          <p:spPr>
            <a:xfrm>
              <a:off x="7216715" y="2879584"/>
              <a:ext cx="58900" cy="57600"/>
            </a:xfrm>
            <a:custGeom>
              <a:avLst/>
              <a:gdLst/>
              <a:ahLst/>
              <a:cxnLst/>
              <a:rect l="l" t="t" r="r" b="b"/>
              <a:pathLst>
                <a:path w="71754" h="76200">
                  <a:moveTo>
                    <a:pt x="35813" y="0"/>
                  </a:moveTo>
                  <a:lnTo>
                    <a:pt x="21859" y="2988"/>
                  </a:lnTo>
                  <a:lnTo>
                    <a:pt x="10477" y="11144"/>
                  </a:lnTo>
                  <a:lnTo>
                    <a:pt x="2809" y="23252"/>
                  </a:lnTo>
                  <a:lnTo>
                    <a:pt x="0" y="38100"/>
                  </a:lnTo>
                  <a:lnTo>
                    <a:pt x="2809" y="52947"/>
                  </a:lnTo>
                  <a:lnTo>
                    <a:pt x="10477" y="65055"/>
                  </a:lnTo>
                  <a:lnTo>
                    <a:pt x="21859" y="73211"/>
                  </a:lnTo>
                  <a:lnTo>
                    <a:pt x="35813" y="76200"/>
                  </a:lnTo>
                  <a:lnTo>
                    <a:pt x="49768" y="73211"/>
                  </a:lnTo>
                  <a:lnTo>
                    <a:pt x="61150" y="65055"/>
                  </a:lnTo>
                  <a:lnTo>
                    <a:pt x="68818" y="52947"/>
                  </a:lnTo>
                  <a:lnTo>
                    <a:pt x="71627" y="38100"/>
                  </a:lnTo>
                  <a:lnTo>
                    <a:pt x="68818" y="23252"/>
                  </a:lnTo>
                  <a:lnTo>
                    <a:pt x="61150" y="11144"/>
                  </a:lnTo>
                  <a:lnTo>
                    <a:pt x="49768" y="2988"/>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44" name="object 86"/>
            <p:cNvSpPr/>
            <p:nvPr/>
          </p:nvSpPr>
          <p:spPr>
            <a:xfrm>
              <a:off x="5046057" y="2105623"/>
              <a:ext cx="58900" cy="57600"/>
            </a:xfrm>
            <a:custGeom>
              <a:avLst/>
              <a:gdLst/>
              <a:ahLst/>
              <a:cxnLst/>
              <a:rect l="l" t="t" r="r" b="b"/>
              <a:pathLst>
                <a:path w="71754" h="78105">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7" y="38862"/>
                  </a:lnTo>
                  <a:lnTo>
                    <a:pt x="68818" y="23735"/>
                  </a:lnTo>
                  <a:lnTo>
                    <a:pt x="61150" y="11382"/>
                  </a:lnTo>
                  <a:lnTo>
                    <a:pt x="49768" y="3053"/>
                  </a:lnTo>
                  <a:lnTo>
                    <a:pt x="35813"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45" name="object 88"/>
            <p:cNvSpPr/>
            <p:nvPr/>
          </p:nvSpPr>
          <p:spPr>
            <a:xfrm>
              <a:off x="7401741" y="3587616"/>
              <a:ext cx="58900" cy="57600"/>
            </a:xfrm>
            <a:custGeom>
              <a:avLst/>
              <a:gdLst/>
              <a:ahLst/>
              <a:cxnLst/>
              <a:rect l="l" t="t" r="r" b="b"/>
              <a:pathLst>
                <a:path w="71754" h="78104">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8" y="38862"/>
                  </a:lnTo>
                  <a:lnTo>
                    <a:pt x="68818" y="23735"/>
                  </a:lnTo>
                  <a:lnTo>
                    <a:pt x="61150" y="11382"/>
                  </a:lnTo>
                  <a:lnTo>
                    <a:pt x="49768" y="3053"/>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sp>
          <p:nvSpPr>
            <p:cNvPr id="46" name="object 90"/>
            <p:cNvSpPr/>
            <p:nvPr/>
          </p:nvSpPr>
          <p:spPr>
            <a:xfrm>
              <a:off x="4792655" y="1947070"/>
              <a:ext cx="57600" cy="57600"/>
            </a:xfrm>
            <a:custGeom>
              <a:avLst/>
              <a:gdLst/>
              <a:ahLst/>
              <a:cxnLst/>
              <a:rect l="l" t="t" r="r" b="b"/>
              <a:pathLst>
                <a:path w="73660" h="76200">
                  <a:moveTo>
                    <a:pt x="36575" y="0"/>
                  </a:moveTo>
                  <a:lnTo>
                    <a:pt x="22342" y="2988"/>
                  </a:lnTo>
                  <a:lnTo>
                    <a:pt x="10715" y="11144"/>
                  </a:lnTo>
                  <a:lnTo>
                    <a:pt x="2875" y="23252"/>
                  </a:lnTo>
                  <a:lnTo>
                    <a:pt x="0" y="38100"/>
                  </a:lnTo>
                  <a:lnTo>
                    <a:pt x="2875" y="52947"/>
                  </a:lnTo>
                  <a:lnTo>
                    <a:pt x="10715" y="65055"/>
                  </a:lnTo>
                  <a:lnTo>
                    <a:pt x="22342" y="73211"/>
                  </a:lnTo>
                  <a:lnTo>
                    <a:pt x="36575" y="76200"/>
                  </a:lnTo>
                  <a:lnTo>
                    <a:pt x="50809" y="73211"/>
                  </a:lnTo>
                  <a:lnTo>
                    <a:pt x="62436" y="65055"/>
                  </a:lnTo>
                  <a:lnTo>
                    <a:pt x="70276" y="52947"/>
                  </a:lnTo>
                  <a:lnTo>
                    <a:pt x="73151" y="38100"/>
                  </a:lnTo>
                  <a:lnTo>
                    <a:pt x="70276" y="23252"/>
                  </a:lnTo>
                  <a:lnTo>
                    <a:pt x="62436" y="11144"/>
                  </a:lnTo>
                  <a:lnTo>
                    <a:pt x="50809" y="2988"/>
                  </a:lnTo>
                  <a:lnTo>
                    <a:pt x="36575" y="0"/>
                  </a:lnTo>
                  <a:close/>
                </a:path>
              </a:pathLst>
            </a:custGeom>
            <a:solidFill>
              <a:srgbClr val="EB135B"/>
            </a:solidFill>
          </p:spPr>
          <p:txBody>
            <a:bodyPr wrap="square" lIns="0" tIns="0" rIns="0" bIns="0" rtlCol="0"/>
            <a:lstStyle/>
            <a:p>
              <a:pPr defTabSz="685783"/>
              <a:endParaRPr>
                <a:solidFill>
                  <a:prstClr val="black"/>
                </a:solidFill>
                <a:latin typeface="Calibri" panose="020F0502020204030204"/>
              </a:endParaRPr>
            </a:p>
          </p:txBody>
        </p:sp>
        <p:sp>
          <p:nvSpPr>
            <p:cNvPr id="50" name="Oval 49"/>
            <p:cNvSpPr/>
            <p:nvPr/>
          </p:nvSpPr>
          <p:spPr>
            <a:xfrm>
              <a:off x="3989044" y="3355330"/>
              <a:ext cx="56360" cy="56360"/>
            </a:xfrm>
            <a:prstGeom prst="ellipse">
              <a:avLst/>
            </a:prstGeom>
            <a:solidFill>
              <a:srgbClr val="82C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51" name="Oval 50"/>
            <p:cNvSpPr/>
            <p:nvPr/>
          </p:nvSpPr>
          <p:spPr>
            <a:xfrm>
              <a:off x="4872783" y="2032408"/>
              <a:ext cx="56360" cy="56360"/>
            </a:xfrm>
            <a:prstGeom prst="ellipse">
              <a:avLst/>
            </a:prstGeom>
            <a:solidFill>
              <a:srgbClr val="82C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52" name="Oval 51"/>
            <p:cNvSpPr/>
            <p:nvPr/>
          </p:nvSpPr>
          <p:spPr>
            <a:xfrm>
              <a:off x="6162664" y="1590180"/>
              <a:ext cx="56360" cy="56360"/>
            </a:xfrm>
            <a:prstGeom prst="ellipse">
              <a:avLst/>
            </a:prstGeom>
            <a:solidFill>
              <a:srgbClr val="82C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53" name="Oval 52"/>
            <p:cNvSpPr/>
            <p:nvPr/>
          </p:nvSpPr>
          <p:spPr>
            <a:xfrm>
              <a:off x="6350721" y="2716573"/>
              <a:ext cx="56360" cy="56360"/>
            </a:xfrm>
            <a:prstGeom prst="ellipse">
              <a:avLst/>
            </a:prstGeom>
            <a:solidFill>
              <a:srgbClr val="82C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54" name="Oval 53"/>
            <p:cNvSpPr/>
            <p:nvPr/>
          </p:nvSpPr>
          <p:spPr>
            <a:xfrm>
              <a:off x="6875415" y="3054379"/>
              <a:ext cx="56360" cy="56360"/>
            </a:xfrm>
            <a:prstGeom prst="ellipse">
              <a:avLst/>
            </a:prstGeom>
            <a:solidFill>
              <a:srgbClr val="82C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55" name="Oval 54"/>
            <p:cNvSpPr/>
            <p:nvPr/>
          </p:nvSpPr>
          <p:spPr>
            <a:xfrm>
              <a:off x="6983197" y="2844238"/>
              <a:ext cx="56360" cy="56360"/>
            </a:xfrm>
            <a:prstGeom prst="ellipse">
              <a:avLst/>
            </a:prstGeom>
            <a:solidFill>
              <a:srgbClr val="82C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59" name="Oval 58"/>
            <p:cNvSpPr/>
            <p:nvPr/>
          </p:nvSpPr>
          <p:spPr>
            <a:xfrm>
              <a:off x="5455705" y="3301206"/>
              <a:ext cx="56360" cy="56360"/>
            </a:xfrm>
            <a:prstGeom prst="ellipse">
              <a:avLst/>
            </a:prstGeom>
            <a:solidFill>
              <a:srgbClr val="82C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60" name="Oval 59"/>
            <p:cNvSpPr/>
            <p:nvPr/>
          </p:nvSpPr>
          <p:spPr>
            <a:xfrm>
              <a:off x="5310178" y="3480976"/>
              <a:ext cx="56360" cy="56360"/>
            </a:xfrm>
            <a:prstGeom prst="ellipse">
              <a:avLst/>
            </a:prstGeom>
            <a:solidFill>
              <a:srgbClr val="82C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white"/>
                </a:solidFill>
                <a:latin typeface="Calibri" panose="020F0502020204030204"/>
              </a:endParaRPr>
            </a:p>
          </p:txBody>
        </p:sp>
        <p:sp>
          <p:nvSpPr>
            <p:cNvPr id="61" name="object 88"/>
            <p:cNvSpPr/>
            <p:nvPr/>
          </p:nvSpPr>
          <p:spPr>
            <a:xfrm>
              <a:off x="6682812" y="2687772"/>
              <a:ext cx="58900" cy="57600"/>
            </a:xfrm>
            <a:custGeom>
              <a:avLst/>
              <a:gdLst/>
              <a:ahLst/>
              <a:cxnLst/>
              <a:rect l="l" t="t" r="r" b="b"/>
              <a:pathLst>
                <a:path w="71754" h="78104">
                  <a:moveTo>
                    <a:pt x="35813" y="0"/>
                  </a:moveTo>
                  <a:lnTo>
                    <a:pt x="21859" y="3053"/>
                  </a:lnTo>
                  <a:lnTo>
                    <a:pt x="10477" y="11382"/>
                  </a:lnTo>
                  <a:lnTo>
                    <a:pt x="2809" y="23735"/>
                  </a:lnTo>
                  <a:lnTo>
                    <a:pt x="0" y="38862"/>
                  </a:lnTo>
                  <a:lnTo>
                    <a:pt x="2809" y="53988"/>
                  </a:lnTo>
                  <a:lnTo>
                    <a:pt x="10477" y="66341"/>
                  </a:lnTo>
                  <a:lnTo>
                    <a:pt x="21859" y="74670"/>
                  </a:lnTo>
                  <a:lnTo>
                    <a:pt x="35813" y="77724"/>
                  </a:lnTo>
                  <a:lnTo>
                    <a:pt x="49768" y="74670"/>
                  </a:lnTo>
                  <a:lnTo>
                    <a:pt x="61150" y="66341"/>
                  </a:lnTo>
                  <a:lnTo>
                    <a:pt x="68818" y="53988"/>
                  </a:lnTo>
                  <a:lnTo>
                    <a:pt x="71628" y="38862"/>
                  </a:lnTo>
                  <a:lnTo>
                    <a:pt x="68818" y="23735"/>
                  </a:lnTo>
                  <a:lnTo>
                    <a:pt x="61150" y="11382"/>
                  </a:lnTo>
                  <a:lnTo>
                    <a:pt x="49768" y="3053"/>
                  </a:lnTo>
                  <a:lnTo>
                    <a:pt x="35813" y="0"/>
                  </a:lnTo>
                  <a:close/>
                </a:path>
              </a:pathLst>
            </a:custGeom>
            <a:solidFill>
              <a:srgbClr val="FFC000"/>
            </a:solidFill>
          </p:spPr>
          <p:txBody>
            <a:bodyPr wrap="square" lIns="0" tIns="0" rIns="0" bIns="0" rtlCol="0"/>
            <a:lstStyle/>
            <a:p>
              <a:pPr defTabSz="685783"/>
              <a:endParaRPr>
                <a:solidFill>
                  <a:prstClr val="black"/>
                </a:solidFill>
                <a:latin typeface="Calibri" panose="020F0502020204030204"/>
              </a:endParaRPr>
            </a:p>
          </p:txBody>
        </p:sp>
      </p:grpSp>
    </p:spTree>
    <p:extLst>
      <p:ext uri="{BB962C8B-B14F-4D97-AF65-F5344CB8AC3E}">
        <p14:creationId xmlns:p14="http://schemas.microsoft.com/office/powerpoint/2010/main" val="1402546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397126" y="555279"/>
            <a:ext cx="4349750" cy="363538"/>
          </a:xfrm>
          <a:prstGeom prst="rect">
            <a:avLst/>
          </a:prstGeom>
        </p:spPr>
        <p:txBody>
          <a:bodyPr>
            <a:noAutofit/>
          </a:bodyPr>
          <a:lstStyle/>
          <a:p>
            <a:pPr marL="0" indent="0" algn="ctr">
              <a:buNone/>
            </a:pPr>
            <a:r>
              <a:rPr lang="en-US" sz="3200" dirty="0">
                <a:solidFill>
                  <a:schemeClr val="bg1"/>
                </a:solidFill>
              </a:rPr>
              <a:t>CORE COMPETENCIES</a:t>
            </a:r>
          </a:p>
        </p:txBody>
      </p:sp>
      <p:sp>
        <p:nvSpPr>
          <p:cNvPr id="7" name="TextBox 6"/>
          <p:cNvSpPr txBox="1"/>
          <p:nvPr/>
        </p:nvSpPr>
        <p:spPr>
          <a:xfrm>
            <a:off x="1210545" y="2902710"/>
            <a:ext cx="1380256" cy="349474"/>
          </a:xfrm>
          <a:prstGeom prst="rect">
            <a:avLst/>
          </a:prstGeom>
          <a:noFill/>
        </p:spPr>
        <p:txBody>
          <a:bodyPr wrap="square" rtlCol="0" anchor="ctr" anchorCtr="0">
            <a:noAutofit/>
          </a:bodyPr>
          <a:lstStyle/>
          <a:p>
            <a:pPr algn="ctr" defTabSz="914378">
              <a:defRPr/>
            </a:pPr>
            <a:r>
              <a:rPr lang="en-US" sz="1700" b="1" kern="0" dirty="0">
                <a:solidFill>
                  <a:srgbClr val="00AEEF"/>
                </a:solidFill>
                <a:latin typeface="Calibri" panose="020F0502020204030204"/>
              </a:rPr>
              <a:t>Inspired Talent</a:t>
            </a:r>
          </a:p>
        </p:txBody>
      </p:sp>
      <p:sp>
        <p:nvSpPr>
          <p:cNvPr id="8" name="TextBox 7"/>
          <p:cNvSpPr txBox="1"/>
          <p:nvPr/>
        </p:nvSpPr>
        <p:spPr>
          <a:xfrm>
            <a:off x="2929484" y="2902710"/>
            <a:ext cx="1503439" cy="349475"/>
          </a:xfrm>
          <a:prstGeom prst="rect">
            <a:avLst/>
          </a:prstGeom>
          <a:noFill/>
        </p:spPr>
        <p:txBody>
          <a:bodyPr wrap="square" rtlCol="0" anchor="ctr" anchorCtr="0">
            <a:noAutofit/>
          </a:bodyPr>
          <a:lstStyle/>
          <a:p>
            <a:pPr algn="ctr" defTabSz="914378">
              <a:defRPr/>
            </a:pPr>
            <a:r>
              <a:rPr lang="en-US" sz="1700" b="1" kern="0" dirty="0">
                <a:solidFill>
                  <a:srgbClr val="92D050"/>
                </a:solidFill>
                <a:latin typeface="Calibri" panose="020F0502020204030204"/>
              </a:rPr>
              <a:t>Brilliant</a:t>
            </a:r>
          </a:p>
          <a:p>
            <a:pPr algn="ctr" defTabSz="914378">
              <a:defRPr/>
            </a:pPr>
            <a:r>
              <a:rPr lang="en-US" sz="1700" b="1" kern="0" dirty="0">
                <a:solidFill>
                  <a:srgbClr val="92D050"/>
                </a:solidFill>
                <a:latin typeface="Calibri" panose="020F0502020204030204"/>
              </a:rPr>
              <a:t>Relationships</a:t>
            </a:r>
          </a:p>
        </p:txBody>
      </p:sp>
      <p:sp>
        <p:nvSpPr>
          <p:cNvPr id="9" name="TextBox 8"/>
          <p:cNvSpPr txBox="1"/>
          <p:nvPr/>
        </p:nvSpPr>
        <p:spPr>
          <a:xfrm>
            <a:off x="6503842" y="2902709"/>
            <a:ext cx="1488014" cy="349476"/>
          </a:xfrm>
          <a:prstGeom prst="rect">
            <a:avLst/>
          </a:prstGeom>
          <a:noFill/>
        </p:spPr>
        <p:txBody>
          <a:bodyPr wrap="square" rtlCol="0" anchor="ctr" anchorCtr="0">
            <a:noAutofit/>
          </a:bodyPr>
          <a:lstStyle/>
          <a:p>
            <a:pPr algn="ctr" defTabSz="914378">
              <a:defRPr/>
            </a:pPr>
            <a:r>
              <a:rPr lang="en-US" sz="1700" b="1" kern="0" dirty="0">
                <a:solidFill>
                  <a:srgbClr val="FAA619"/>
                </a:solidFill>
                <a:latin typeface="Calibri" panose="020F0502020204030204"/>
              </a:rPr>
              <a:t>Operational Excellence</a:t>
            </a:r>
          </a:p>
        </p:txBody>
      </p:sp>
      <p:grpSp>
        <p:nvGrpSpPr>
          <p:cNvPr id="10" name="Group 9"/>
          <p:cNvGrpSpPr/>
          <p:nvPr/>
        </p:nvGrpSpPr>
        <p:grpSpPr>
          <a:xfrm>
            <a:off x="1143636" y="2326395"/>
            <a:ext cx="6848220" cy="1503438"/>
            <a:chOff x="1662918" y="2632120"/>
            <a:chExt cx="6848220" cy="1503438"/>
          </a:xfrm>
        </p:grpSpPr>
        <p:sp>
          <p:nvSpPr>
            <p:cNvPr id="11" name="Oval 10"/>
            <p:cNvSpPr/>
            <p:nvPr/>
          </p:nvSpPr>
          <p:spPr>
            <a:xfrm>
              <a:off x="1662918" y="2632120"/>
              <a:ext cx="1503438" cy="1503438"/>
            </a:xfrm>
            <a:prstGeom prst="ellipse">
              <a:avLst/>
            </a:prstGeom>
            <a:noFill/>
            <a:ln w="25400">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sp>
          <p:nvSpPr>
            <p:cNvPr id="12" name="Oval 11"/>
            <p:cNvSpPr/>
            <p:nvPr/>
          </p:nvSpPr>
          <p:spPr>
            <a:xfrm>
              <a:off x="3444512" y="2632120"/>
              <a:ext cx="1503438" cy="1503438"/>
            </a:xfrm>
            <a:prstGeom prst="ellipse">
              <a:avLst/>
            </a:prstGeom>
            <a:noFill/>
            <a:ln w="25400">
              <a:solidFill>
                <a:srgbClr val="82C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sp>
          <p:nvSpPr>
            <p:cNvPr id="13" name="Oval 12"/>
            <p:cNvSpPr/>
            <p:nvPr/>
          </p:nvSpPr>
          <p:spPr>
            <a:xfrm>
              <a:off x="5226106" y="2632120"/>
              <a:ext cx="1503438" cy="1503438"/>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srgbClr val="0F5C85"/>
                </a:solidFill>
                <a:latin typeface="Calibri" panose="020F0502020204030204"/>
              </a:endParaRPr>
            </a:p>
          </p:txBody>
        </p:sp>
        <p:sp>
          <p:nvSpPr>
            <p:cNvPr id="14" name="Oval 13"/>
            <p:cNvSpPr/>
            <p:nvPr/>
          </p:nvSpPr>
          <p:spPr>
            <a:xfrm>
              <a:off x="7007700" y="2632120"/>
              <a:ext cx="1503438" cy="1503438"/>
            </a:xfrm>
            <a:prstGeom prst="ellipse">
              <a:avLst/>
            </a:prstGeom>
            <a:noFill/>
            <a:ln w="25400">
              <a:solidFill>
                <a:srgbClr val="F9A6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grpSp>
      <p:sp>
        <p:nvSpPr>
          <p:cNvPr id="15" name="TextBox 14"/>
          <p:cNvSpPr txBox="1"/>
          <p:nvPr/>
        </p:nvSpPr>
        <p:spPr>
          <a:xfrm>
            <a:off x="4711078" y="2883725"/>
            <a:ext cx="1503438" cy="368461"/>
          </a:xfrm>
          <a:prstGeom prst="rect">
            <a:avLst/>
          </a:prstGeom>
          <a:noFill/>
        </p:spPr>
        <p:txBody>
          <a:bodyPr wrap="square" rtlCol="0" anchor="ctr" anchorCtr="0">
            <a:noAutofit/>
          </a:bodyPr>
          <a:lstStyle/>
          <a:p>
            <a:pPr algn="ctr" defTabSz="914378">
              <a:defRPr/>
            </a:pPr>
            <a:r>
              <a:rPr lang="en-US" sz="1700" b="1" kern="0" dirty="0">
                <a:solidFill>
                  <a:schemeClr val="bg1"/>
                </a:solidFill>
                <a:latin typeface="Calibri" panose="020F0502020204030204"/>
              </a:rPr>
              <a:t>Leading Solutions</a:t>
            </a:r>
          </a:p>
        </p:txBody>
      </p:sp>
      <p:sp>
        <p:nvSpPr>
          <p:cNvPr id="23" name="Oval 22"/>
          <p:cNvSpPr/>
          <p:nvPr/>
        </p:nvSpPr>
        <p:spPr>
          <a:xfrm>
            <a:off x="754292" y="1598948"/>
            <a:ext cx="1126858" cy="112685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sp>
        <p:nvSpPr>
          <p:cNvPr id="27" name="Oval 26"/>
          <p:cNvSpPr/>
          <p:nvPr/>
        </p:nvSpPr>
        <p:spPr>
          <a:xfrm>
            <a:off x="2554344" y="1598948"/>
            <a:ext cx="1126858" cy="112685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sp>
        <p:nvSpPr>
          <p:cNvPr id="28" name="Oval 27"/>
          <p:cNvSpPr/>
          <p:nvPr/>
        </p:nvSpPr>
        <p:spPr>
          <a:xfrm>
            <a:off x="4335939" y="1598948"/>
            <a:ext cx="1126858" cy="112685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sp>
        <p:nvSpPr>
          <p:cNvPr id="29" name="Oval 28"/>
          <p:cNvSpPr/>
          <p:nvPr/>
        </p:nvSpPr>
        <p:spPr>
          <a:xfrm>
            <a:off x="6117534" y="1598948"/>
            <a:ext cx="1126858" cy="112685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Calibri" panose="020F0502020204030204"/>
            </a:endParaRPr>
          </a:p>
        </p:txBody>
      </p:sp>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16020" y="1666016"/>
            <a:ext cx="803454" cy="765495"/>
          </a:xfrm>
          <a:prstGeom prst="rect">
            <a:avLst/>
          </a:prstGeom>
        </p:spPr>
      </p:pic>
      <p:pic>
        <p:nvPicPr>
          <p:cNvPr id="31" name="Picture 3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603601" y="1666016"/>
            <a:ext cx="803454" cy="765495"/>
          </a:xfrm>
          <a:prstGeom prst="rect">
            <a:avLst/>
          </a:prstGeom>
        </p:spPr>
      </p:pic>
      <p:pic>
        <p:nvPicPr>
          <p:cNvPr id="32" name="Picture 3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88438" y="1666016"/>
            <a:ext cx="803454" cy="765495"/>
          </a:xfrm>
          <a:prstGeom prst="rect">
            <a:avLst/>
          </a:prstGeom>
        </p:spPr>
      </p:pic>
      <p:pic>
        <p:nvPicPr>
          <p:cNvPr id="33" name="Picture 3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25698" y="1706243"/>
            <a:ext cx="895642" cy="895642"/>
          </a:xfrm>
          <a:prstGeom prst="rect">
            <a:avLst/>
          </a:prstGeom>
        </p:spPr>
      </p:pic>
      <p:pic>
        <p:nvPicPr>
          <p:cNvPr id="34" name="Picture 3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418237" y="1772747"/>
            <a:ext cx="895642" cy="895642"/>
          </a:xfrm>
          <a:prstGeom prst="rect">
            <a:avLst/>
          </a:prstGeom>
        </p:spPr>
      </p:pic>
      <p:pic>
        <p:nvPicPr>
          <p:cNvPr id="35" name="Picture 3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03448" y="1648052"/>
            <a:ext cx="1028650" cy="1028650"/>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24838" y="1907338"/>
            <a:ext cx="668130" cy="668130"/>
          </a:xfrm>
          <a:prstGeom prst="rect">
            <a:avLst/>
          </a:prstGeom>
          <a:noFill/>
          <a:ln>
            <a:solidFill>
              <a:srgbClr val="FF0000">
                <a:alpha val="0"/>
              </a:srgbClr>
            </a:solidFill>
          </a:ln>
          <a:effectLst>
            <a:reflection stA="45000" endPos="86000" dist="50800" dir="5400000" sy="-100000" algn="bl" rotWithShape="0"/>
          </a:effectLst>
        </p:spPr>
      </p:pic>
    </p:spTree>
    <p:extLst>
      <p:ext uri="{BB962C8B-B14F-4D97-AF65-F5344CB8AC3E}">
        <p14:creationId xmlns:p14="http://schemas.microsoft.com/office/powerpoint/2010/main" val="2982000862"/>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Content Slide 1 - WHITE background Logo add">
  <a:themeElements>
    <a:clrScheme name="SMOLLAN Colour Palette">
      <a:dk1>
        <a:srgbClr val="1C3238"/>
      </a:dk1>
      <a:lt1>
        <a:sysClr val="window" lastClr="FFFFFF"/>
      </a:lt1>
      <a:dk2>
        <a:srgbClr val="00AEEF"/>
      </a:dk2>
      <a:lt2>
        <a:srgbClr val="CADEE4"/>
      </a:lt2>
      <a:accent1>
        <a:srgbClr val="00B6BE"/>
      </a:accent1>
      <a:accent2>
        <a:srgbClr val="B80545"/>
      </a:accent2>
      <a:accent3>
        <a:srgbClr val="4DB145"/>
      </a:accent3>
      <a:accent4>
        <a:srgbClr val="FAA61A"/>
      </a:accent4>
      <a:accent5>
        <a:srgbClr val="97407E"/>
      </a:accent5>
      <a:accent6>
        <a:srgbClr val="498CA7"/>
      </a:accent6>
      <a:hlink>
        <a:srgbClr val="009AD0"/>
      </a:hlink>
      <a:folHlink>
        <a:srgbClr val="ED145B"/>
      </a:folHlink>
    </a:clrScheme>
    <a:fontScheme name="SMOLLAN Presentation Fon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18262</TotalTime>
  <Words>1268</Words>
  <Application>Microsoft Office PowerPoint</Application>
  <PresentationFormat>On-screen Show (16:9)</PresentationFormat>
  <Paragraphs>234</Paragraphs>
  <Slides>31</Slides>
  <Notes>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31</vt:i4>
      </vt:variant>
    </vt:vector>
  </HeadingPairs>
  <TitlesOfParts>
    <vt:vector size="42" baseType="lpstr">
      <vt:lpstr>Arial</vt:lpstr>
      <vt:lpstr>Calibri</vt:lpstr>
      <vt:lpstr>Calibri Light</vt:lpstr>
      <vt:lpstr>Courier New</vt:lpstr>
      <vt:lpstr>Gill Sans MT</vt:lpstr>
      <vt:lpstr>Mangal</vt:lpstr>
      <vt:lpstr>Times New Roman</vt:lpstr>
      <vt:lpstr>Office Theme</vt:lpstr>
      <vt:lpstr>9_Content Slide 1 - WHITE background Logo add</vt:lpstr>
      <vt:lpstr>1_Office Theme</vt:lpstr>
      <vt:lpstr>3_Office Theme</vt:lpstr>
      <vt:lpstr>PowerPoint Presentation</vt:lpstr>
      <vt:lpstr>Smollan trade partners ownership structure</vt:lpstr>
      <vt:lpstr>PowerPoint Presentation</vt:lpstr>
      <vt:lpstr>Market Position</vt:lpstr>
      <vt:lpstr>PowerPoint Presentation</vt:lpstr>
      <vt:lpstr>Smollan partners</vt:lpstr>
      <vt:lpstr>PowerPoint Presentation</vt:lpstr>
      <vt:lpstr>PowerPoint Presentation</vt:lpstr>
      <vt:lpstr>PowerPoint Presentation</vt:lpstr>
      <vt:lpstr>Core competencies</vt:lpstr>
      <vt:lpstr>core competencies</vt:lpstr>
      <vt:lpstr>core competencies</vt:lpstr>
      <vt:lpstr>core competencies</vt:lpstr>
      <vt:lpstr>integrated retail solutions</vt:lpstr>
      <vt:lpstr>INTERGRATED RETAIL SOLUTIONS | FIELD SALES &amp; RETAIL EXECUTION</vt:lpstr>
      <vt:lpstr>INTERGRATED RETAIL SOLUTIONS | ACTIVATION</vt:lpstr>
      <vt:lpstr>INTERGRATED RETAIL SOLUTIONS | INFORMATION &amp; TECHNOLOGY</vt:lpstr>
      <vt:lpstr>PowerPoint Presentation</vt:lpstr>
      <vt:lpstr>PowerPoint Presentation</vt:lpstr>
      <vt:lpstr>PowerPoint Presentation</vt:lpstr>
      <vt:lpstr>PowerPoint Presentation</vt:lpstr>
      <vt:lpstr>PowerPoint Presentation</vt:lpstr>
      <vt:lpstr>INTEGRATED POS MANAGEMENT SOLUTION</vt:lpstr>
      <vt:lpstr>PowerPoint Presentation</vt:lpstr>
      <vt:lpstr>Deliver great service – REACH results for Family VISIT BUILDS JANUARY</vt:lpstr>
      <vt:lpstr>Results orientated: discretional displays ACHIEVED WEEKLY</vt:lpstr>
      <vt:lpstr>Results orientated: Educating and demonstrating Lavazza in electrical retailers</vt:lpstr>
      <vt:lpstr>Result orientated: HIGH COMPLIANCE &amp; EXECUTION STANDARDS</vt:lpstr>
      <vt:lpstr>Passion: Upsell to support Lavazza’s promotional programs</vt:lpstr>
      <vt:lpstr>Deliver great service: Building strong relationships and achieving results</vt:lpstr>
      <vt:lpstr>DELIVERABLES: Effective on every store visit – example coles north lakes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Kagiso Pelesa</cp:lastModifiedBy>
  <cp:revision>386</cp:revision>
  <dcterms:created xsi:type="dcterms:W3CDTF">2016-12-02T12:09:40Z</dcterms:created>
  <dcterms:modified xsi:type="dcterms:W3CDTF">2018-04-24T08:18:59Z</dcterms:modified>
</cp:coreProperties>
</file>